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3" r:id="rId1"/>
    <p:sldMasterId id="2147483680" r:id="rId2"/>
    <p:sldMasterId id="2147483648" r:id="rId3"/>
  </p:sldMasterIdLst>
  <p:notesMasterIdLst>
    <p:notesMasterId r:id="rId35"/>
  </p:notesMasterIdLst>
  <p:sldIdLst>
    <p:sldId id="257" r:id="rId4"/>
    <p:sldId id="376" r:id="rId5"/>
    <p:sldId id="310" r:id="rId6"/>
    <p:sldId id="383" r:id="rId7"/>
    <p:sldId id="403" r:id="rId8"/>
    <p:sldId id="398" r:id="rId9"/>
    <p:sldId id="407" r:id="rId10"/>
    <p:sldId id="399" r:id="rId11"/>
    <p:sldId id="300" r:id="rId12"/>
    <p:sldId id="402" r:id="rId13"/>
    <p:sldId id="371" r:id="rId14"/>
    <p:sldId id="400" r:id="rId15"/>
    <p:sldId id="260" r:id="rId16"/>
    <p:sldId id="401" r:id="rId17"/>
    <p:sldId id="370" r:id="rId18"/>
    <p:sldId id="404" r:id="rId19"/>
    <p:sldId id="393" r:id="rId20"/>
    <p:sldId id="291" r:id="rId21"/>
    <p:sldId id="405" r:id="rId22"/>
    <p:sldId id="395" r:id="rId23"/>
    <p:sldId id="396" r:id="rId24"/>
    <p:sldId id="397" r:id="rId25"/>
    <p:sldId id="406" r:id="rId26"/>
    <p:sldId id="285" r:id="rId27"/>
    <p:sldId id="256" r:id="rId28"/>
    <p:sldId id="394" r:id="rId29"/>
    <p:sldId id="381" r:id="rId30"/>
    <p:sldId id="382" r:id="rId31"/>
    <p:sldId id="312" r:id="rId32"/>
    <p:sldId id="308" r:id="rId33"/>
    <p:sldId id="306"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9373" autoAdjust="0"/>
  </p:normalViewPr>
  <p:slideViewPr>
    <p:cSldViewPr snapToGrid="0">
      <p:cViewPr varScale="1">
        <p:scale>
          <a:sx n="44" d="100"/>
          <a:sy n="44" d="100"/>
        </p:scale>
        <p:origin x="91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AF6AC-1098-4C70-A93B-45C94222B7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295B0B4-7EE8-4049-9368-81DFE389C620}">
      <dgm:prSet/>
      <dgm:spPr/>
      <dgm:t>
        <a:bodyPr/>
        <a:lstStyle/>
        <a:p>
          <a:r>
            <a:rPr lang="da-DK"/>
            <a:t>Vi holder TR-møder tirsdag – fredag fra 2026</a:t>
          </a:r>
          <a:endParaRPr lang="en-US"/>
        </a:p>
      </dgm:t>
    </dgm:pt>
    <dgm:pt modelId="{778BF0E1-2678-4622-82C7-B8FE49F01BCE}" type="parTrans" cxnId="{24DC2192-5410-4BCA-AFC9-FF9FBBAB2D9D}">
      <dgm:prSet/>
      <dgm:spPr/>
      <dgm:t>
        <a:bodyPr/>
        <a:lstStyle/>
        <a:p>
          <a:endParaRPr lang="en-US"/>
        </a:p>
      </dgm:t>
    </dgm:pt>
    <dgm:pt modelId="{2CA933F1-7A06-430E-A5D3-4D49DB2D34DD}" type="sibTrans" cxnId="{24DC2192-5410-4BCA-AFC9-FF9FBBAB2D9D}">
      <dgm:prSet/>
      <dgm:spPr/>
      <dgm:t>
        <a:bodyPr/>
        <a:lstStyle/>
        <a:p>
          <a:endParaRPr lang="en-US"/>
        </a:p>
      </dgm:t>
    </dgm:pt>
    <dgm:pt modelId="{09BF3B78-E845-4DEE-B6A5-CC0301B97FBD}">
      <dgm:prSet/>
      <dgm:spPr/>
      <dgm:t>
        <a:bodyPr/>
        <a:lstStyle/>
        <a:p>
          <a:r>
            <a:rPr lang="da-DK"/>
            <a:t>Tirsdag: Østerbro, Indre By, Specialdaginstitutioner, Legepladser, Selvejende institutioner, og Støttepædagoger</a:t>
          </a:r>
          <a:endParaRPr lang="en-US"/>
        </a:p>
      </dgm:t>
    </dgm:pt>
    <dgm:pt modelId="{19200766-8AA4-49ED-B3D6-FD10F33D7179}" type="parTrans" cxnId="{4E2B42D4-CC3F-448C-A2D9-F2DD64F3E62F}">
      <dgm:prSet/>
      <dgm:spPr/>
      <dgm:t>
        <a:bodyPr/>
        <a:lstStyle/>
        <a:p>
          <a:endParaRPr lang="en-US"/>
        </a:p>
      </dgm:t>
    </dgm:pt>
    <dgm:pt modelId="{72856420-2A06-4292-9428-3A580AFE24E1}" type="sibTrans" cxnId="{4E2B42D4-CC3F-448C-A2D9-F2DD64F3E62F}">
      <dgm:prSet/>
      <dgm:spPr/>
      <dgm:t>
        <a:bodyPr/>
        <a:lstStyle/>
        <a:p>
          <a:endParaRPr lang="en-US"/>
        </a:p>
      </dgm:t>
    </dgm:pt>
    <dgm:pt modelId="{FF7B68B6-AD64-4D8E-8437-C627AAB37370}">
      <dgm:prSet/>
      <dgm:spPr/>
      <dgm:t>
        <a:bodyPr/>
        <a:lstStyle/>
        <a:p>
          <a:r>
            <a:rPr lang="da-DK"/>
            <a:t>Onsdag: Amager og Vesterbro/ Kgs. Enghave, Valby</a:t>
          </a:r>
          <a:endParaRPr lang="en-US"/>
        </a:p>
      </dgm:t>
    </dgm:pt>
    <dgm:pt modelId="{20504BC4-99D8-4579-81E3-1D37CCFBB651}" type="parTrans" cxnId="{23C9519C-C98F-487E-A275-DC673341E3AF}">
      <dgm:prSet/>
      <dgm:spPr/>
      <dgm:t>
        <a:bodyPr/>
        <a:lstStyle/>
        <a:p>
          <a:endParaRPr lang="en-US"/>
        </a:p>
      </dgm:t>
    </dgm:pt>
    <dgm:pt modelId="{25AF7F6B-2B38-4891-9490-ECB5F50B6197}" type="sibTrans" cxnId="{23C9519C-C98F-487E-A275-DC673341E3AF}">
      <dgm:prSet/>
      <dgm:spPr/>
      <dgm:t>
        <a:bodyPr/>
        <a:lstStyle/>
        <a:p>
          <a:endParaRPr lang="en-US"/>
        </a:p>
      </dgm:t>
    </dgm:pt>
    <dgm:pt modelId="{8885004A-7BB9-4F99-874A-7D26888DEFDB}">
      <dgm:prSet/>
      <dgm:spPr/>
      <dgm:t>
        <a:bodyPr/>
        <a:lstStyle/>
        <a:p>
          <a:r>
            <a:rPr lang="da-DK"/>
            <a:t>Torsdag: Skoler, fritidscentre, KKFO’er, Specialklubber/KKFO’er og Inklusionspædagoger</a:t>
          </a:r>
          <a:endParaRPr lang="en-US"/>
        </a:p>
      </dgm:t>
    </dgm:pt>
    <dgm:pt modelId="{93115195-B1CA-4353-A080-C6722489E297}" type="parTrans" cxnId="{B01F2338-9A34-4AFF-8A68-FA2713279900}">
      <dgm:prSet/>
      <dgm:spPr/>
      <dgm:t>
        <a:bodyPr/>
        <a:lstStyle/>
        <a:p>
          <a:endParaRPr lang="en-US"/>
        </a:p>
      </dgm:t>
    </dgm:pt>
    <dgm:pt modelId="{D6FCE57D-3C70-4B50-9878-64716CF89EA5}" type="sibTrans" cxnId="{B01F2338-9A34-4AFF-8A68-FA2713279900}">
      <dgm:prSet/>
      <dgm:spPr/>
      <dgm:t>
        <a:bodyPr/>
        <a:lstStyle/>
        <a:p>
          <a:endParaRPr lang="en-US"/>
        </a:p>
      </dgm:t>
    </dgm:pt>
    <dgm:pt modelId="{D90FC9F8-5482-4CD2-B8E4-0B308F31D240}">
      <dgm:prSet/>
      <dgm:spPr/>
      <dgm:t>
        <a:bodyPr/>
        <a:lstStyle/>
        <a:p>
          <a:r>
            <a:rPr lang="da-DK"/>
            <a:t>Fredag: Nørrebro, Bispebjerg, Vanløse, Brønshøj-Husum og Tingbjerg (Nord) </a:t>
          </a:r>
          <a:endParaRPr lang="en-US"/>
        </a:p>
      </dgm:t>
    </dgm:pt>
    <dgm:pt modelId="{A30D998E-7270-4B94-ADAF-5C9B81661E8E}" type="parTrans" cxnId="{BEAC6CF2-C922-4C9E-A631-67D4724892C8}">
      <dgm:prSet/>
      <dgm:spPr/>
      <dgm:t>
        <a:bodyPr/>
        <a:lstStyle/>
        <a:p>
          <a:endParaRPr lang="en-US"/>
        </a:p>
      </dgm:t>
    </dgm:pt>
    <dgm:pt modelId="{A8F0A41B-62BC-4D3C-A8FC-37E8AF8FD44D}" type="sibTrans" cxnId="{BEAC6CF2-C922-4C9E-A631-67D4724892C8}">
      <dgm:prSet/>
      <dgm:spPr/>
      <dgm:t>
        <a:bodyPr/>
        <a:lstStyle/>
        <a:p>
          <a:endParaRPr lang="en-US"/>
        </a:p>
      </dgm:t>
    </dgm:pt>
    <dgm:pt modelId="{DE8ECDD2-664C-40EE-8E74-CF0F6F03D40F}" type="pres">
      <dgm:prSet presAssocID="{8B5AF6AC-1098-4C70-A93B-45C94222B7B8}" presName="vert0" presStyleCnt="0">
        <dgm:presLayoutVars>
          <dgm:dir/>
          <dgm:animOne val="branch"/>
          <dgm:animLvl val="lvl"/>
        </dgm:presLayoutVars>
      </dgm:prSet>
      <dgm:spPr/>
    </dgm:pt>
    <dgm:pt modelId="{FF5D97E7-E2A8-40D5-AD1F-A3D17EDDB34D}" type="pres">
      <dgm:prSet presAssocID="{2295B0B4-7EE8-4049-9368-81DFE389C620}" presName="thickLine" presStyleLbl="alignNode1" presStyleIdx="0" presStyleCnt="5"/>
      <dgm:spPr/>
    </dgm:pt>
    <dgm:pt modelId="{251CA175-73ED-4DDF-91EE-4AC7828B807C}" type="pres">
      <dgm:prSet presAssocID="{2295B0B4-7EE8-4049-9368-81DFE389C620}" presName="horz1" presStyleCnt="0"/>
      <dgm:spPr/>
    </dgm:pt>
    <dgm:pt modelId="{45AD8BBE-5FC3-441D-B4AC-5003DE1B73EB}" type="pres">
      <dgm:prSet presAssocID="{2295B0B4-7EE8-4049-9368-81DFE389C620}" presName="tx1" presStyleLbl="revTx" presStyleIdx="0" presStyleCnt="5"/>
      <dgm:spPr/>
    </dgm:pt>
    <dgm:pt modelId="{D72D0F5E-53E6-49A7-8686-F9147140E5C6}" type="pres">
      <dgm:prSet presAssocID="{2295B0B4-7EE8-4049-9368-81DFE389C620}" presName="vert1" presStyleCnt="0"/>
      <dgm:spPr/>
    </dgm:pt>
    <dgm:pt modelId="{64BE213A-C3C1-4B22-86B9-B29BA3827062}" type="pres">
      <dgm:prSet presAssocID="{09BF3B78-E845-4DEE-B6A5-CC0301B97FBD}" presName="thickLine" presStyleLbl="alignNode1" presStyleIdx="1" presStyleCnt="5"/>
      <dgm:spPr/>
    </dgm:pt>
    <dgm:pt modelId="{C977588A-EAE3-493A-A944-D03753D06E79}" type="pres">
      <dgm:prSet presAssocID="{09BF3B78-E845-4DEE-B6A5-CC0301B97FBD}" presName="horz1" presStyleCnt="0"/>
      <dgm:spPr/>
    </dgm:pt>
    <dgm:pt modelId="{3B8FFFE5-6506-445B-BA75-BFE60A92E12B}" type="pres">
      <dgm:prSet presAssocID="{09BF3B78-E845-4DEE-B6A5-CC0301B97FBD}" presName="tx1" presStyleLbl="revTx" presStyleIdx="1" presStyleCnt="5"/>
      <dgm:spPr/>
    </dgm:pt>
    <dgm:pt modelId="{0B578A37-4A33-482B-8C2A-6B6CF0AAE103}" type="pres">
      <dgm:prSet presAssocID="{09BF3B78-E845-4DEE-B6A5-CC0301B97FBD}" presName="vert1" presStyleCnt="0"/>
      <dgm:spPr/>
    </dgm:pt>
    <dgm:pt modelId="{50760F07-2B98-4814-B23B-1DA76A4F1AEA}" type="pres">
      <dgm:prSet presAssocID="{FF7B68B6-AD64-4D8E-8437-C627AAB37370}" presName="thickLine" presStyleLbl="alignNode1" presStyleIdx="2" presStyleCnt="5"/>
      <dgm:spPr/>
    </dgm:pt>
    <dgm:pt modelId="{D2F4C539-5AB4-47AE-B8B0-C71C1AC6BC9F}" type="pres">
      <dgm:prSet presAssocID="{FF7B68B6-AD64-4D8E-8437-C627AAB37370}" presName="horz1" presStyleCnt="0"/>
      <dgm:spPr/>
    </dgm:pt>
    <dgm:pt modelId="{67491856-BDDB-4075-924E-686A8B95580F}" type="pres">
      <dgm:prSet presAssocID="{FF7B68B6-AD64-4D8E-8437-C627AAB37370}" presName="tx1" presStyleLbl="revTx" presStyleIdx="2" presStyleCnt="5"/>
      <dgm:spPr/>
    </dgm:pt>
    <dgm:pt modelId="{D2A14926-3FFB-4A21-8C4E-CD079A8DF9C2}" type="pres">
      <dgm:prSet presAssocID="{FF7B68B6-AD64-4D8E-8437-C627AAB37370}" presName="vert1" presStyleCnt="0"/>
      <dgm:spPr/>
    </dgm:pt>
    <dgm:pt modelId="{6EB58E0A-F600-4F0A-B209-446197F5318F}" type="pres">
      <dgm:prSet presAssocID="{8885004A-7BB9-4F99-874A-7D26888DEFDB}" presName="thickLine" presStyleLbl="alignNode1" presStyleIdx="3" presStyleCnt="5"/>
      <dgm:spPr/>
    </dgm:pt>
    <dgm:pt modelId="{7D4DEB4D-E4C4-48EC-8BEA-0B21B344698F}" type="pres">
      <dgm:prSet presAssocID="{8885004A-7BB9-4F99-874A-7D26888DEFDB}" presName="horz1" presStyleCnt="0"/>
      <dgm:spPr/>
    </dgm:pt>
    <dgm:pt modelId="{F40055CC-AF89-413C-9ADC-C7D30CE85F1C}" type="pres">
      <dgm:prSet presAssocID="{8885004A-7BB9-4F99-874A-7D26888DEFDB}" presName="tx1" presStyleLbl="revTx" presStyleIdx="3" presStyleCnt="5"/>
      <dgm:spPr/>
    </dgm:pt>
    <dgm:pt modelId="{883E09E2-528F-4320-B75E-EFA62B115DFB}" type="pres">
      <dgm:prSet presAssocID="{8885004A-7BB9-4F99-874A-7D26888DEFDB}" presName="vert1" presStyleCnt="0"/>
      <dgm:spPr/>
    </dgm:pt>
    <dgm:pt modelId="{1A85F62F-0522-452B-A72C-E68414F53655}" type="pres">
      <dgm:prSet presAssocID="{D90FC9F8-5482-4CD2-B8E4-0B308F31D240}" presName="thickLine" presStyleLbl="alignNode1" presStyleIdx="4" presStyleCnt="5"/>
      <dgm:spPr/>
    </dgm:pt>
    <dgm:pt modelId="{7DE15A55-A048-4F77-8EF5-6544663F09F2}" type="pres">
      <dgm:prSet presAssocID="{D90FC9F8-5482-4CD2-B8E4-0B308F31D240}" presName="horz1" presStyleCnt="0"/>
      <dgm:spPr/>
    </dgm:pt>
    <dgm:pt modelId="{90A958C0-8918-46F4-AD98-14C8E7FE89E8}" type="pres">
      <dgm:prSet presAssocID="{D90FC9F8-5482-4CD2-B8E4-0B308F31D240}" presName="tx1" presStyleLbl="revTx" presStyleIdx="4" presStyleCnt="5"/>
      <dgm:spPr/>
    </dgm:pt>
    <dgm:pt modelId="{F6E606F8-A322-4AF7-9FD1-8A79470A4ED1}" type="pres">
      <dgm:prSet presAssocID="{D90FC9F8-5482-4CD2-B8E4-0B308F31D240}" presName="vert1" presStyleCnt="0"/>
      <dgm:spPr/>
    </dgm:pt>
  </dgm:ptLst>
  <dgm:cxnLst>
    <dgm:cxn modelId="{B01F2338-9A34-4AFF-8A68-FA2713279900}" srcId="{8B5AF6AC-1098-4C70-A93B-45C94222B7B8}" destId="{8885004A-7BB9-4F99-874A-7D26888DEFDB}" srcOrd="3" destOrd="0" parTransId="{93115195-B1CA-4353-A080-C6722489E297}" sibTransId="{D6FCE57D-3C70-4B50-9878-64716CF89EA5}"/>
    <dgm:cxn modelId="{1AC9B14F-E10F-4DDF-82DD-7FC03CECE457}" type="presOf" srcId="{FF7B68B6-AD64-4D8E-8437-C627AAB37370}" destId="{67491856-BDDB-4075-924E-686A8B95580F}" srcOrd="0" destOrd="0" presId="urn:microsoft.com/office/officeart/2008/layout/LinedList"/>
    <dgm:cxn modelId="{F591C991-F359-4D4B-A985-AEBD6EB90A41}" type="presOf" srcId="{8B5AF6AC-1098-4C70-A93B-45C94222B7B8}" destId="{DE8ECDD2-664C-40EE-8E74-CF0F6F03D40F}" srcOrd="0" destOrd="0" presId="urn:microsoft.com/office/officeart/2008/layout/LinedList"/>
    <dgm:cxn modelId="{24DC2192-5410-4BCA-AFC9-FF9FBBAB2D9D}" srcId="{8B5AF6AC-1098-4C70-A93B-45C94222B7B8}" destId="{2295B0B4-7EE8-4049-9368-81DFE389C620}" srcOrd="0" destOrd="0" parTransId="{778BF0E1-2678-4622-82C7-B8FE49F01BCE}" sibTransId="{2CA933F1-7A06-430E-A5D3-4D49DB2D34DD}"/>
    <dgm:cxn modelId="{23C9519C-C98F-487E-A275-DC673341E3AF}" srcId="{8B5AF6AC-1098-4C70-A93B-45C94222B7B8}" destId="{FF7B68B6-AD64-4D8E-8437-C627AAB37370}" srcOrd="2" destOrd="0" parTransId="{20504BC4-99D8-4579-81E3-1D37CCFBB651}" sibTransId="{25AF7F6B-2B38-4891-9490-ECB5F50B6197}"/>
    <dgm:cxn modelId="{FE1EAB9F-C9C9-4D86-AD6B-6A0617644F18}" type="presOf" srcId="{8885004A-7BB9-4F99-874A-7D26888DEFDB}" destId="{F40055CC-AF89-413C-9ADC-C7D30CE85F1C}" srcOrd="0" destOrd="0" presId="urn:microsoft.com/office/officeart/2008/layout/LinedList"/>
    <dgm:cxn modelId="{0753F9A2-49E5-438B-848A-98B251FABBA9}" type="presOf" srcId="{09BF3B78-E845-4DEE-B6A5-CC0301B97FBD}" destId="{3B8FFFE5-6506-445B-BA75-BFE60A92E12B}" srcOrd="0" destOrd="0" presId="urn:microsoft.com/office/officeart/2008/layout/LinedList"/>
    <dgm:cxn modelId="{0B9973A4-C4FD-4248-94E1-6564DC840CC5}" type="presOf" srcId="{2295B0B4-7EE8-4049-9368-81DFE389C620}" destId="{45AD8BBE-5FC3-441D-B4AC-5003DE1B73EB}" srcOrd="0" destOrd="0" presId="urn:microsoft.com/office/officeart/2008/layout/LinedList"/>
    <dgm:cxn modelId="{AAF4C1D3-AF3A-4542-8F85-B2A9D5522A19}" type="presOf" srcId="{D90FC9F8-5482-4CD2-B8E4-0B308F31D240}" destId="{90A958C0-8918-46F4-AD98-14C8E7FE89E8}" srcOrd="0" destOrd="0" presId="urn:microsoft.com/office/officeart/2008/layout/LinedList"/>
    <dgm:cxn modelId="{4E2B42D4-CC3F-448C-A2D9-F2DD64F3E62F}" srcId="{8B5AF6AC-1098-4C70-A93B-45C94222B7B8}" destId="{09BF3B78-E845-4DEE-B6A5-CC0301B97FBD}" srcOrd="1" destOrd="0" parTransId="{19200766-8AA4-49ED-B3D6-FD10F33D7179}" sibTransId="{72856420-2A06-4292-9428-3A580AFE24E1}"/>
    <dgm:cxn modelId="{BEAC6CF2-C922-4C9E-A631-67D4724892C8}" srcId="{8B5AF6AC-1098-4C70-A93B-45C94222B7B8}" destId="{D90FC9F8-5482-4CD2-B8E4-0B308F31D240}" srcOrd="4" destOrd="0" parTransId="{A30D998E-7270-4B94-ADAF-5C9B81661E8E}" sibTransId="{A8F0A41B-62BC-4D3C-A8FC-37E8AF8FD44D}"/>
    <dgm:cxn modelId="{DD6E4C53-EFA8-4DF1-9BDF-F323E24A7001}" type="presParOf" srcId="{DE8ECDD2-664C-40EE-8E74-CF0F6F03D40F}" destId="{FF5D97E7-E2A8-40D5-AD1F-A3D17EDDB34D}" srcOrd="0" destOrd="0" presId="urn:microsoft.com/office/officeart/2008/layout/LinedList"/>
    <dgm:cxn modelId="{F3DBD247-237A-454E-848A-BC072756FA2B}" type="presParOf" srcId="{DE8ECDD2-664C-40EE-8E74-CF0F6F03D40F}" destId="{251CA175-73ED-4DDF-91EE-4AC7828B807C}" srcOrd="1" destOrd="0" presId="urn:microsoft.com/office/officeart/2008/layout/LinedList"/>
    <dgm:cxn modelId="{52099025-D65F-4048-888F-1202A0BEA5F2}" type="presParOf" srcId="{251CA175-73ED-4DDF-91EE-4AC7828B807C}" destId="{45AD8BBE-5FC3-441D-B4AC-5003DE1B73EB}" srcOrd="0" destOrd="0" presId="urn:microsoft.com/office/officeart/2008/layout/LinedList"/>
    <dgm:cxn modelId="{3BAC3195-0FB3-4942-8D6F-70CA7DE64A74}" type="presParOf" srcId="{251CA175-73ED-4DDF-91EE-4AC7828B807C}" destId="{D72D0F5E-53E6-49A7-8686-F9147140E5C6}" srcOrd="1" destOrd="0" presId="urn:microsoft.com/office/officeart/2008/layout/LinedList"/>
    <dgm:cxn modelId="{41521F73-879D-4AD9-9E8F-5513ABBDFF3B}" type="presParOf" srcId="{DE8ECDD2-664C-40EE-8E74-CF0F6F03D40F}" destId="{64BE213A-C3C1-4B22-86B9-B29BA3827062}" srcOrd="2" destOrd="0" presId="urn:microsoft.com/office/officeart/2008/layout/LinedList"/>
    <dgm:cxn modelId="{68078639-F177-4F81-828C-B5B4F54B3A2B}" type="presParOf" srcId="{DE8ECDD2-664C-40EE-8E74-CF0F6F03D40F}" destId="{C977588A-EAE3-493A-A944-D03753D06E79}" srcOrd="3" destOrd="0" presId="urn:microsoft.com/office/officeart/2008/layout/LinedList"/>
    <dgm:cxn modelId="{31241DC7-9800-40B5-B3D6-581EA26AD946}" type="presParOf" srcId="{C977588A-EAE3-493A-A944-D03753D06E79}" destId="{3B8FFFE5-6506-445B-BA75-BFE60A92E12B}" srcOrd="0" destOrd="0" presId="urn:microsoft.com/office/officeart/2008/layout/LinedList"/>
    <dgm:cxn modelId="{C88A80A2-7087-446D-B526-FEEECCE5C0D1}" type="presParOf" srcId="{C977588A-EAE3-493A-A944-D03753D06E79}" destId="{0B578A37-4A33-482B-8C2A-6B6CF0AAE103}" srcOrd="1" destOrd="0" presId="urn:microsoft.com/office/officeart/2008/layout/LinedList"/>
    <dgm:cxn modelId="{FCB60647-C693-4AEE-96C4-88315E3E4120}" type="presParOf" srcId="{DE8ECDD2-664C-40EE-8E74-CF0F6F03D40F}" destId="{50760F07-2B98-4814-B23B-1DA76A4F1AEA}" srcOrd="4" destOrd="0" presId="urn:microsoft.com/office/officeart/2008/layout/LinedList"/>
    <dgm:cxn modelId="{450642DC-427F-41ED-9403-29C192CC0756}" type="presParOf" srcId="{DE8ECDD2-664C-40EE-8E74-CF0F6F03D40F}" destId="{D2F4C539-5AB4-47AE-B8B0-C71C1AC6BC9F}" srcOrd="5" destOrd="0" presId="urn:microsoft.com/office/officeart/2008/layout/LinedList"/>
    <dgm:cxn modelId="{22B1124F-7507-4482-84AE-83CCF2972676}" type="presParOf" srcId="{D2F4C539-5AB4-47AE-B8B0-C71C1AC6BC9F}" destId="{67491856-BDDB-4075-924E-686A8B95580F}" srcOrd="0" destOrd="0" presId="urn:microsoft.com/office/officeart/2008/layout/LinedList"/>
    <dgm:cxn modelId="{C78EF96E-F044-41BA-9868-51AFFC55AD71}" type="presParOf" srcId="{D2F4C539-5AB4-47AE-B8B0-C71C1AC6BC9F}" destId="{D2A14926-3FFB-4A21-8C4E-CD079A8DF9C2}" srcOrd="1" destOrd="0" presId="urn:microsoft.com/office/officeart/2008/layout/LinedList"/>
    <dgm:cxn modelId="{7F5F9066-CBAE-440D-BDF6-0E972FE189A3}" type="presParOf" srcId="{DE8ECDD2-664C-40EE-8E74-CF0F6F03D40F}" destId="{6EB58E0A-F600-4F0A-B209-446197F5318F}" srcOrd="6" destOrd="0" presId="urn:microsoft.com/office/officeart/2008/layout/LinedList"/>
    <dgm:cxn modelId="{AC08E002-FE81-441D-B8FA-60C5B1AA3A6C}" type="presParOf" srcId="{DE8ECDD2-664C-40EE-8E74-CF0F6F03D40F}" destId="{7D4DEB4D-E4C4-48EC-8BEA-0B21B344698F}" srcOrd="7" destOrd="0" presId="urn:microsoft.com/office/officeart/2008/layout/LinedList"/>
    <dgm:cxn modelId="{75106D9A-83A5-4343-A24B-631D39010394}" type="presParOf" srcId="{7D4DEB4D-E4C4-48EC-8BEA-0B21B344698F}" destId="{F40055CC-AF89-413C-9ADC-C7D30CE85F1C}" srcOrd="0" destOrd="0" presId="urn:microsoft.com/office/officeart/2008/layout/LinedList"/>
    <dgm:cxn modelId="{A1E07C91-B018-4E78-9EC9-EF4E8A9B32BA}" type="presParOf" srcId="{7D4DEB4D-E4C4-48EC-8BEA-0B21B344698F}" destId="{883E09E2-528F-4320-B75E-EFA62B115DFB}" srcOrd="1" destOrd="0" presId="urn:microsoft.com/office/officeart/2008/layout/LinedList"/>
    <dgm:cxn modelId="{13107FA9-6E87-4273-9C0D-D408E7634BA1}" type="presParOf" srcId="{DE8ECDD2-664C-40EE-8E74-CF0F6F03D40F}" destId="{1A85F62F-0522-452B-A72C-E68414F53655}" srcOrd="8" destOrd="0" presId="urn:microsoft.com/office/officeart/2008/layout/LinedList"/>
    <dgm:cxn modelId="{724C98DE-74DC-4E36-9FCA-3CEEF658D6CD}" type="presParOf" srcId="{DE8ECDD2-664C-40EE-8E74-CF0F6F03D40F}" destId="{7DE15A55-A048-4F77-8EF5-6544663F09F2}" srcOrd="9" destOrd="0" presId="urn:microsoft.com/office/officeart/2008/layout/LinedList"/>
    <dgm:cxn modelId="{9A05BD45-4396-4A5E-95F9-7D4A353474B6}" type="presParOf" srcId="{7DE15A55-A048-4F77-8EF5-6544663F09F2}" destId="{90A958C0-8918-46F4-AD98-14C8E7FE89E8}" srcOrd="0" destOrd="0" presId="urn:microsoft.com/office/officeart/2008/layout/LinedList"/>
    <dgm:cxn modelId="{11DBFDF5-89B9-4B4B-B3D2-7AEA41EC8149}" type="presParOf" srcId="{7DE15A55-A048-4F77-8EF5-6544663F09F2}" destId="{F6E606F8-A322-4AF7-9FD1-8A79470A4ED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D97E7-E2A8-40D5-AD1F-A3D17EDDB34D}">
      <dsp:nvSpPr>
        <dsp:cNvPr id="0" name=""/>
        <dsp:cNvSpPr/>
      </dsp:nvSpPr>
      <dsp:spPr>
        <a:xfrm>
          <a:off x="0" y="232"/>
          <a:ext cx="12044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D8BBE-5FC3-441D-B4AC-5003DE1B73EB}">
      <dsp:nvSpPr>
        <dsp:cNvPr id="0" name=""/>
        <dsp:cNvSpPr/>
      </dsp:nvSpPr>
      <dsp:spPr>
        <a:xfrm>
          <a:off x="0" y="232"/>
          <a:ext cx="12044515" cy="3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a:t>Vi holder TR-møder tirsdag – fredag fra 2026</a:t>
          </a:r>
          <a:endParaRPr lang="en-US" sz="1700" kern="1200"/>
        </a:p>
      </dsp:txBody>
      <dsp:txXfrm>
        <a:off x="0" y="232"/>
        <a:ext cx="12044515" cy="381549"/>
      </dsp:txXfrm>
    </dsp:sp>
    <dsp:sp modelId="{64BE213A-C3C1-4B22-86B9-B29BA3827062}">
      <dsp:nvSpPr>
        <dsp:cNvPr id="0" name=""/>
        <dsp:cNvSpPr/>
      </dsp:nvSpPr>
      <dsp:spPr>
        <a:xfrm>
          <a:off x="0" y="381782"/>
          <a:ext cx="12044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FFFE5-6506-445B-BA75-BFE60A92E12B}">
      <dsp:nvSpPr>
        <dsp:cNvPr id="0" name=""/>
        <dsp:cNvSpPr/>
      </dsp:nvSpPr>
      <dsp:spPr>
        <a:xfrm>
          <a:off x="0" y="381782"/>
          <a:ext cx="12044515" cy="3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a:t>Tirsdag: Østerbro, Indre By, Specialdaginstitutioner, Legepladser, Selvejende institutioner, og Støttepædagoger</a:t>
          </a:r>
          <a:endParaRPr lang="en-US" sz="1700" kern="1200"/>
        </a:p>
      </dsp:txBody>
      <dsp:txXfrm>
        <a:off x="0" y="381782"/>
        <a:ext cx="12044515" cy="381549"/>
      </dsp:txXfrm>
    </dsp:sp>
    <dsp:sp modelId="{50760F07-2B98-4814-B23B-1DA76A4F1AEA}">
      <dsp:nvSpPr>
        <dsp:cNvPr id="0" name=""/>
        <dsp:cNvSpPr/>
      </dsp:nvSpPr>
      <dsp:spPr>
        <a:xfrm>
          <a:off x="0" y="763332"/>
          <a:ext cx="12044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91856-BDDB-4075-924E-686A8B95580F}">
      <dsp:nvSpPr>
        <dsp:cNvPr id="0" name=""/>
        <dsp:cNvSpPr/>
      </dsp:nvSpPr>
      <dsp:spPr>
        <a:xfrm>
          <a:off x="0" y="763332"/>
          <a:ext cx="12044515" cy="3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a:t>Onsdag: Amager og Vesterbro/ Kgs. Enghave, Valby</a:t>
          </a:r>
          <a:endParaRPr lang="en-US" sz="1700" kern="1200"/>
        </a:p>
      </dsp:txBody>
      <dsp:txXfrm>
        <a:off x="0" y="763332"/>
        <a:ext cx="12044515" cy="381549"/>
      </dsp:txXfrm>
    </dsp:sp>
    <dsp:sp modelId="{6EB58E0A-F600-4F0A-B209-446197F5318F}">
      <dsp:nvSpPr>
        <dsp:cNvPr id="0" name=""/>
        <dsp:cNvSpPr/>
      </dsp:nvSpPr>
      <dsp:spPr>
        <a:xfrm>
          <a:off x="0" y="1144882"/>
          <a:ext cx="12044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055CC-AF89-413C-9ADC-C7D30CE85F1C}">
      <dsp:nvSpPr>
        <dsp:cNvPr id="0" name=""/>
        <dsp:cNvSpPr/>
      </dsp:nvSpPr>
      <dsp:spPr>
        <a:xfrm>
          <a:off x="0" y="1144882"/>
          <a:ext cx="12044515" cy="3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a:t>Torsdag: Skoler, fritidscentre, KKFO’er, Specialklubber/KKFO’er og Inklusionspædagoger</a:t>
          </a:r>
          <a:endParaRPr lang="en-US" sz="1700" kern="1200"/>
        </a:p>
      </dsp:txBody>
      <dsp:txXfrm>
        <a:off x="0" y="1144882"/>
        <a:ext cx="12044515" cy="381549"/>
      </dsp:txXfrm>
    </dsp:sp>
    <dsp:sp modelId="{1A85F62F-0522-452B-A72C-E68414F53655}">
      <dsp:nvSpPr>
        <dsp:cNvPr id="0" name=""/>
        <dsp:cNvSpPr/>
      </dsp:nvSpPr>
      <dsp:spPr>
        <a:xfrm>
          <a:off x="0" y="1526432"/>
          <a:ext cx="120445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958C0-8918-46F4-AD98-14C8E7FE89E8}">
      <dsp:nvSpPr>
        <dsp:cNvPr id="0" name=""/>
        <dsp:cNvSpPr/>
      </dsp:nvSpPr>
      <dsp:spPr>
        <a:xfrm>
          <a:off x="0" y="1526432"/>
          <a:ext cx="12044515" cy="3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a-DK" sz="1700" kern="1200"/>
            <a:t>Fredag: Nørrebro, Bispebjerg, Vanløse, Brønshøj-Husum og Tingbjerg (Nord) </a:t>
          </a:r>
          <a:endParaRPr lang="en-US" sz="1700" kern="1200"/>
        </a:p>
      </dsp:txBody>
      <dsp:txXfrm>
        <a:off x="0" y="1526432"/>
        <a:ext cx="12044515" cy="3815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C998C3-02DD-40E4-B1B6-4D3DC134ABCD}" type="datetimeFigureOut">
              <a:rPr lang="da-DK" smtClean="0"/>
              <a:t>09-09-2025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7BFD3A-E21F-4132-9B52-48020257571C}" type="slidenum">
              <a:rPr lang="da-DK" smtClean="0"/>
              <a:t>‹nr.›</a:t>
            </a:fld>
            <a:endParaRPr lang="da-DK"/>
          </a:p>
        </p:txBody>
      </p:sp>
    </p:spTree>
    <p:extLst>
      <p:ext uri="{BB962C8B-B14F-4D97-AF65-F5344CB8AC3E}">
        <p14:creationId xmlns:p14="http://schemas.microsoft.com/office/powerpoint/2010/main" val="417256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F018-866A-AFDD-D00D-98CAE064308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FF4A2CD-6E9C-94F8-05DF-E46E9DF7FF2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04FBDA2-661C-D4E3-20BE-CD0C74C46C4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0748E20-9246-D913-FD28-E969A2184C7D}"/>
              </a:ext>
            </a:extLst>
          </p:cNvPr>
          <p:cNvSpPr>
            <a:spLocks noGrp="1"/>
          </p:cNvSpPr>
          <p:nvPr>
            <p:ph type="sldNum" sz="quarter" idx="5"/>
          </p:nvPr>
        </p:nvSpPr>
        <p:spPr/>
        <p:txBody>
          <a:bodyPr/>
          <a:lstStyle/>
          <a:p>
            <a:fld id="{F67BFD3A-E21F-4132-9B52-48020257571C}" type="slidenum">
              <a:rPr lang="da-DK" smtClean="0"/>
              <a:t>11</a:t>
            </a:fld>
            <a:endParaRPr lang="da-DK"/>
          </a:p>
        </p:txBody>
      </p:sp>
    </p:spTree>
    <p:extLst>
      <p:ext uri="{BB962C8B-B14F-4D97-AF65-F5344CB8AC3E}">
        <p14:creationId xmlns:p14="http://schemas.microsoft.com/office/powerpoint/2010/main" val="25499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7CE4-965E-BB70-6ABE-896CFBD446D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2ECB0EB-280A-1FAB-92EB-39DB36BA8D5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E0C47B7-2863-09BA-32A6-A07D9E5F44F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7FBF1B1-5909-F7B6-C136-E9CFD9370E41}"/>
              </a:ext>
            </a:extLst>
          </p:cNvPr>
          <p:cNvSpPr>
            <a:spLocks noGrp="1"/>
          </p:cNvSpPr>
          <p:nvPr>
            <p:ph type="sldNum" sz="quarter" idx="5"/>
          </p:nvPr>
        </p:nvSpPr>
        <p:spPr/>
        <p:txBody>
          <a:bodyPr/>
          <a:lstStyle/>
          <a:p>
            <a:fld id="{71384C5E-DB72-46FC-BE7C-E3CC67CEF974}" type="slidenum">
              <a:rPr lang="da-DK" smtClean="0"/>
              <a:t>12</a:t>
            </a:fld>
            <a:endParaRPr lang="da-DK"/>
          </a:p>
        </p:txBody>
      </p:sp>
    </p:spTree>
    <p:extLst>
      <p:ext uri="{BB962C8B-B14F-4D97-AF65-F5344CB8AC3E}">
        <p14:creationId xmlns:p14="http://schemas.microsoft.com/office/powerpoint/2010/main" val="44411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C642-D43B-7256-093E-DFCEFFB2C7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CF7374-7586-24F5-4C32-2714629917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4159C-C795-AE78-561D-A27D829FBBA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864E57A-F756-A01C-EEC5-DB9B0D4C149C}"/>
              </a:ext>
            </a:extLst>
          </p:cNvPr>
          <p:cNvSpPr>
            <a:spLocks noGrp="1"/>
          </p:cNvSpPr>
          <p:nvPr>
            <p:ph type="sldNum" sz="quarter" idx="5"/>
          </p:nvPr>
        </p:nvSpPr>
        <p:spPr/>
        <p:txBody>
          <a:bodyPr/>
          <a:lstStyle/>
          <a:p>
            <a:fld id="{71384C5E-DB72-46FC-BE7C-E3CC67CEF974}" type="slidenum">
              <a:rPr lang="da-DK" smtClean="0"/>
              <a:t>13</a:t>
            </a:fld>
            <a:endParaRPr lang="da-DK"/>
          </a:p>
        </p:txBody>
      </p:sp>
    </p:spTree>
    <p:extLst>
      <p:ext uri="{BB962C8B-B14F-4D97-AF65-F5344CB8AC3E}">
        <p14:creationId xmlns:p14="http://schemas.microsoft.com/office/powerpoint/2010/main" val="337765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46BFB-CFC3-B895-2888-C13B787585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8D8FC73-A7C6-0860-AE13-5F39DBB71ED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50CB17F-101B-6FB1-6C9E-EE096F00B49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7DBCC65-BA72-1D42-5141-A02A5BBF8ABA}"/>
              </a:ext>
            </a:extLst>
          </p:cNvPr>
          <p:cNvSpPr>
            <a:spLocks noGrp="1"/>
          </p:cNvSpPr>
          <p:nvPr>
            <p:ph type="sldNum" sz="quarter" idx="5"/>
          </p:nvPr>
        </p:nvSpPr>
        <p:spPr/>
        <p:txBody>
          <a:bodyPr/>
          <a:lstStyle/>
          <a:p>
            <a:fld id="{71384C5E-DB72-46FC-BE7C-E3CC67CEF974}" type="slidenum">
              <a:rPr lang="da-DK" smtClean="0"/>
              <a:t>14</a:t>
            </a:fld>
            <a:endParaRPr lang="da-DK"/>
          </a:p>
        </p:txBody>
      </p:sp>
    </p:spTree>
    <p:extLst>
      <p:ext uri="{BB962C8B-B14F-4D97-AF65-F5344CB8AC3E}">
        <p14:creationId xmlns:p14="http://schemas.microsoft.com/office/powerpoint/2010/main" val="22540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C880-F894-1C82-4967-9BD3FC55E49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771A9A-1542-3D76-9D2A-7286E84B441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86F4C9D-A147-96BD-20A4-DFBAF84F084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3357B83-65C8-678A-A8B9-6E2E008A0D49}"/>
              </a:ext>
            </a:extLst>
          </p:cNvPr>
          <p:cNvSpPr>
            <a:spLocks noGrp="1"/>
          </p:cNvSpPr>
          <p:nvPr>
            <p:ph type="sldNum" sz="quarter" idx="5"/>
          </p:nvPr>
        </p:nvSpPr>
        <p:spPr/>
        <p:txBody>
          <a:bodyPr/>
          <a:lstStyle/>
          <a:p>
            <a:fld id="{F67BFD3A-E21F-4132-9B52-48020257571C}" type="slidenum">
              <a:rPr lang="da-DK" smtClean="0"/>
              <a:t>15</a:t>
            </a:fld>
            <a:endParaRPr lang="da-DK"/>
          </a:p>
        </p:txBody>
      </p:sp>
    </p:spTree>
    <p:extLst>
      <p:ext uri="{BB962C8B-B14F-4D97-AF65-F5344CB8AC3E}">
        <p14:creationId xmlns:p14="http://schemas.microsoft.com/office/powerpoint/2010/main" val="341403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4BB0-B6D7-D40A-0B80-5101306C344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1FF391-94DC-D3E8-5214-83843797F6E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376C558-30D7-EFF9-DA12-4FC0492D26C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7FE50C6-85CF-5572-9E6B-9F5E6960C354}"/>
              </a:ext>
            </a:extLst>
          </p:cNvPr>
          <p:cNvSpPr>
            <a:spLocks noGrp="1"/>
          </p:cNvSpPr>
          <p:nvPr>
            <p:ph type="sldNum" sz="quarter" idx="5"/>
          </p:nvPr>
        </p:nvSpPr>
        <p:spPr/>
        <p:txBody>
          <a:bodyPr/>
          <a:lstStyle/>
          <a:p>
            <a:fld id="{71384C5E-DB72-46FC-BE7C-E3CC67CEF974}" type="slidenum">
              <a:rPr lang="da-DK" smtClean="0"/>
              <a:t>16</a:t>
            </a:fld>
            <a:endParaRPr lang="da-DK"/>
          </a:p>
        </p:txBody>
      </p:sp>
    </p:spTree>
    <p:extLst>
      <p:ext uri="{BB962C8B-B14F-4D97-AF65-F5344CB8AC3E}">
        <p14:creationId xmlns:p14="http://schemas.microsoft.com/office/powerpoint/2010/main" val="396910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0806-8460-4114-CFA7-A947F9E51E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BB560B6-67C2-201C-7F38-18078CB287B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8058A3-17EE-7FB0-1CA5-E3CC5F32A469}"/>
              </a:ext>
            </a:extLst>
          </p:cNvPr>
          <p:cNvSpPr>
            <a:spLocks noGrp="1"/>
          </p:cNvSpPr>
          <p:nvPr>
            <p:ph type="body" idx="1"/>
          </p:nvPr>
        </p:nvSpPr>
        <p:spPr/>
        <p:txBody>
          <a:bodyPr/>
          <a:lstStyle/>
          <a:p>
            <a:r>
              <a:rPr lang="da-DK" dirty="0"/>
              <a:t>§ 14. Frit valg </a:t>
            </a:r>
          </a:p>
          <a:p>
            <a:r>
              <a:rPr lang="da-DK" dirty="0"/>
              <a:t>Stk. 1 Den ansatte kan vælge mellem udbetaling eller pension for den del af pensionsbidraget, som overstiger 13,27% [O.24](Pr. 1. april 2025: 14,00 %)[O.24]. </a:t>
            </a:r>
          </a:p>
          <a:p>
            <a:r>
              <a:rPr lang="da-DK" dirty="0"/>
              <a:t>Stk. 3 Foretages intet aktivt tilvalg, ydes kontant udbetaling [O.24](Pr. 1. april 2025: Foretages intet aktivt tilvalg, ydes forhøjelse af pensionsbidraget)[O.24]. [O.24]For allerede ansatte vil udgangspunktet for </a:t>
            </a:r>
            <a:r>
              <a:rPr lang="da-DK" dirty="0" err="1"/>
              <a:t>fritvalg</a:t>
            </a:r>
            <a:r>
              <a:rPr lang="da-DK" dirty="0"/>
              <a:t> fra 1. januar 2026 være, at der ydes forhøjelse af pensionsbidraget, dog således, at medarbejderen inden 1. oktober 2025 kan give besked om, at der ønskes kontant udbetaling.[O.24] </a:t>
            </a:r>
          </a:p>
          <a:p>
            <a:r>
              <a:rPr lang="da-DK" dirty="0"/>
              <a:t>Stk. 4 Nyansatte giver skriftlig besked om valg ved ansættelsen. </a:t>
            </a:r>
          </a:p>
          <a:p>
            <a:r>
              <a:rPr lang="da-DK" dirty="0"/>
              <a:t>Stk. 5 Hvis en ansat på et senere tidspunkt ønsker at ændre sit valg, kan den ansatte på eget initiativ meddele ansættelsesmyndigheden dette skriftligt. </a:t>
            </a:r>
          </a:p>
        </p:txBody>
      </p:sp>
      <p:sp>
        <p:nvSpPr>
          <p:cNvPr id="4" name="Pladsholder til slidenummer 3">
            <a:extLst>
              <a:ext uri="{FF2B5EF4-FFF2-40B4-BE49-F238E27FC236}">
                <a16:creationId xmlns:a16="http://schemas.microsoft.com/office/drawing/2014/main" id="{57720587-BCAB-0BF7-AF88-44E1A3E49B83}"/>
              </a:ext>
            </a:extLst>
          </p:cNvPr>
          <p:cNvSpPr>
            <a:spLocks noGrp="1"/>
          </p:cNvSpPr>
          <p:nvPr>
            <p:ph type="sldNum" sz="quarter" idx="5"/>
          </p:nvPr>
        </p:nvSpPr>
        <p:spPr/>
        <p:txBody>
          <a:bodyPr/>
          <a:lstStyle/>
          <a:p>
            <a:fld id="{F67BFD3A-E21F-4132-9B52-48020257571C}" type="slidenum">
              <a:rPr lang="da-DK" smtClean="0"/>
              <a:t>17</a:t>
            </a:fld>
            <a:endParaRPr lang="da-DK"/>
          </a:p>
        </p:txBody>
      </p:sp>
    </p:spTree>
    <p:extLst>
      <p:ext uri="{BB962C8B-B14F-4D97-AF65-F5344CB8AC3E}">
        <p14:creationId xmlns:p14="http://schemas.microsoft.com/office/powerpoint/2010/main" val="314889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14. Frit valg </a:t>
            </a:r>
          </a:p>
          <a:p>
            <a:r>
              <a:rPr lang="da-DK" dirty="0"/>
              <a:t>Stk. 1 Den ansatte kan vælge mellem udbetaling eller pension for den del af pensionsbidraget, som overstiger 13,27% [O.24](Pr. 1. april 2025: 14,00 %)[O.24]. </a:t>
            </a:r>
          </a:p>
          <a:p>
            <a:r>
              <a:rPr lang="da-DK" dirty="0"/>
              <a:t>Stk. 3 Foretages intet aktivt tilvalg, ydes kontant udbetaling [O.24](Pr. 1. april 2025: Foretages intet aktivt tilvalg, ydes forhøjelse af pensionsbidraget)[O.24]. [O.24]For allerede ansatte vil udgangspunktet for </a:t>
            </a:r>
            <a:r>
              <a:rPr lang="da-DK" dirty="0" err="1"/>
              <a:t>fritvalg</a:t>
            </a:r>
            <a:r>
              <a:rPr lang="da-DK" dirty="0"/>
              <a:t> fra 1. januar 2026 være, at der ydes forhøjelse af pensionsbidraget, dog således, at medarbejderen inden 1. oktober 2025 kan give besked om, at der ønskes kontant udbetaling.[O.24] </a:t>
            </a:r>
          </a:p>
          <a:p>
            <a:r>
              <a:rPr lang="da-DK" dirty="0"/>
              <a:t>Stk. 4 Nyansatte giver skriftlig besked om valg ved ansættelsen. </a:t>
            </a:r>
          </a:p>
          <a:p>
            <a:r>
              <a:rPr lang="da-DK" dirty="0"/>
              <a:t>Stk. </a:t>
            </a:r>
            <a:r>
              <a:rPr lang="da-DK"/>
              <a:t>5 Hvis en ansat på et senere tidspunkt ønsker at ændre sit valg, kan den ansatte på eget initiativ meddele ansættelsesmyndigheden dette skriftligt. </a:t>
            </a:r>
          </a:p>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18</a:t>
            </a:fld>
            <a:endParaRPr lang="da-DK"/>
          </a:p>
        </p:txBody>
      </p:sp>
    </p:spTree>
    <p:extLst>
      <p:ext uri="{BB962C8B-B14F-4D97-AF65-F5344CB8AC3E}">
        <p14:creationId xmlns:p14="http://schemas.microsoft.com/office/powerpoint/2010/main" val="133120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A130-4405-DDEB-2CEE-AC082E7E58D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E80C1F6-4B3F-9359-B934-4EDCFBE8E24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8B5794-B7FF-E516-4845-D53C9E8BB16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AF58521-6302-D9CA-0A6C-02653710BF36}"/>
              </a:ext>
            </a:extLst>
          </p:cNvPr>
          <p:cNvSpPr>
            <a:spLocks noGrp="1"/>
          </p:cNvSpPr>
          <p:nvPr>
            <p:ph type="sldNum" sz="quarter" idx="5"/>
          </p:nvPr>
        </p:nvSpPr>
        <p:spPr/>
        <p:txBody>
          <a:bodyPr/>
          <a:lstStyle/>
          <a:p>
            <a:fld id="{71384C5E-DB72-46FC-BE7C-E3CC67CEF974}" type="slidenum">
              <a:rPr lang="da-DK" smtClean="0"/>
              <a:t>19</a:t>
            </a:fld>
            <a:endParaRPr lang="da-DK"/>
          </a:p>
        </p:txBody>
      </p:sp>
    </p:spTree>
    <p:extLst>
      <p:ext uri="{BB962C8B-B14F-4D97-AF65-F5344CB8AC3E}">
        <p14:creationId xmlns:p14="http://schemas.microsoft.com/office/powerpoint/2010/main" val="40585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21</a:t>
            </a:fld>
            <a:endParaRPr lang="da-DK"/>
          </a:p>
        </p:txBody>
      </p:sp>
    </p:spTree>
    <p:extLst>
      <p:ext uri="{BB962C8B-B14F-4D97-AF65-F5344CB8AC3E}">
        <p14:creationId xmlns:p14="http://schemas.microsoft.com/office/powerpoint/2010/main" val="336803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B2F5-781C-6E64-FA2B-F1A24C9E162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5B5C1EB-0D5E-A700-FC79-DE20AA5DFDD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97D54EE-25F8-7109-D7C7-39CFB4BFA40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6A3E37F-9AAA-0408-E2C0-7277165349EF}"/>
              </a:ext>
            </a:extLst>
          </p:cNvPr>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343755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073D-C05A-0533-DF0F-7D2861453D0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D9127E5-0718-CD88-3BAC-EB47E0990A4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E9C69F3-E299-41B1-2FA0-C79BFBBE528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2ADF5FB-9E1C-2C03-FD81-D23E749960D4}"/>
              </a:ext>
            </a:extLst>
          </p:cNvPr>
          <p:cNvSpPr>
            <a:spLocks noGrp="1"/>
          </p:cNvSpPr>
          <p:nvPr>
            <p:ph type="sldNum" sz="quarter" idx="5"/>
          </p:nvPr>
        </p:nvSpPr>
        <p:spPr/>
        <p:txBody>
          <a:bodyPr/>
          <a:lstStyle/>
          <a:p>
            <a:fld id="{F67BFD3A-E21F-4132-9B52-48020257571C}" type="slidenum">
              <a:rPr lang="da-DK" smtClean="0"/>
              <a:t>22</a:t>
            </a:fld>
            <a:endParaRPr lang="da-DK"/>
          </a:p>
        </p:txBody>
      </p:sp>
    </p:spTree>
    <p:extLst>
      <p:ext uri="{BB962C8B-B14F-4D97-AF65-F5344CB8AC3E}">
        <p14:creationId xmlns:p14="http://schemas.microsoft.com/office/powerpoint/2010/main" val="1641989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8B25-470F-2ED6-BD2B-12326356FB9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61B0323-88C1-A46A-E834-6D0BE8D6C6F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4AF79B0-0989-3089-B96B-34F7CB3183E5}"/>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379F13E-B119-03AA-8DFF-7CDA7F96D14D}"/>
              </a:ext>
            </a:extLst>
          </p:cNvPr>
          <p:cNvSpPr>
            <a:spLocks noGrp="1"/>
          </p:cNvSpPr>
          <p:nvPr>
            <p:ph type="sldNum" sz="quarter" idx="5"/>
          </p:nvPr>
        </p:nvSpPr>
        <p:spPr/>
        <p:txBody>
          <a:bodyPr/>
          <a:lstStyle/>
          <a:p>
            <a:fld id="{71384C5E-DB72-46FC-BE7C-E3CC67CEF974}" type="slidenum">
              <a:rPr lang="da-DK" smtClean="0"/>
              <a:t>23</a:t>
            </a:fld>
            <a:endParaRPr lang="da-DK"/>
          </a:p>
        </p:txBody>
      </p:sp>
    </p:spTree>
    <p:extLst>
      <p:ext uri="{BB962C8B-B14F-4D97-AF65-F5344CB8AC3E}">
        <p14:creationId xmlns:p14="http://schemas.microsoft.com/office/powerpoint/2010/main" val="143790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6BFE-3CD2-A6E8-390E-D9F1F873F64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31E6DB8-0AAC-A1C5-BC42-327A3C3273A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AB8C7CA-3344-595E-D1FD-CBB528CD08E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B0C81E1-CBCF-79EE-EF1D-20A78EA2D8CE}"/>
              </a:ext>
            </a:extLst>
          </p:cNvPr>
          <p:cNvSpPr>
            <a:spLocks noGrp="1"/>
          </p:cNvSpPr>
          <p:nvPr>
            <p:ph type="sldNum" sz="quarter" idx="5"/>
          </p:nvPr>
        </p:nvSpPr>
        <p:spPr/>
        <p:txBody>
          <a:bodyPr/>
          <a:lstStyle/>
          <a:p>
            <a:fld id="{71384C5E-DB72-46FC-BE7C-E3CC67CEF974}" type="slidenum">
              <a:rPr lang="da-DK" smtClean="0"/>
              <a:t>24</a:t>
            </a:fld>
            <a:endParaRPr lang="da-DK"/>
          </a:p>
        </p:txBody>
      </p:sp>
    </p:spTree>
    <p:extLst>
      <p:ext uri="{BB962C8B-B14F-4D97-AF65-F5344CB8AC3E}">
        <p14:creationId xmlns:p14="http://schemas.microsoft.com/office/powerpoint/2010/main" val="255556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Kom og stem – vi gir kaffe og croissanter </a:t>
            </a:r>
          </a:p>
        </p:txBody>
      </p:sp>
      <p:sp>
        <p:nvSpPr>
          <p:cNvPr id="4" name="Pladsholder til slidenummer 3"/>
          <p:cNvSpPr>
            <a:spLocks noGrp="1"/>
          </p:cNvSpPr>
          <p:nvPr>
            <p:ph type="sldNum" sz="quarter" idx="5"/>
          </p:nvPr>
        </p:nvSpPr>
        <p:spPr/>
        <p:txBody>
          <a:bodyPr/>
          <a:lstStyle/>
          <a:p>
            <a:fld id="{64E5EA0C-4E06-4D3F-B425-0382D8A6610F}" type="slidenum">
              <a:rPr lang="da-DK" smtClean="0"/>
              <a:t>25</a:t>
            </a:fld>
            <a:endParaRPr lang="da-DK"/>
          </a:p>
        </p:txBody>
      </p:sp>
    </p:spTree>
    <p:extLst>
      <p:ext uri="{BB962C8B-B14F-4D97-AF65-F5344CB8AC3E}">
        <p14:creationId xmlns:p14="http://schemas.microsoft.com/office/powerpoint/2010/main" val="68612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159-93B6-D0E9-C556-3A6B7A1A17C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61A3629-8DB8-54E1-178B-5A21364162F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845FB2-7262-9AF1-70D2-9D7CED2AB65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56B289D-E44D-4EF8-9E33-DFEDB82EBD9D}"/>
              </a:ext>
            </a:extLst>
          </p:cNvPr>
          <p:cNvSpPr>
            <a:spLocks noGrp="1"/>
          </p:cNvSpPr>
          <p:nvPr>
            <p:ph type="sldNum" sz="quarter" idx="5"/>
          </p:nvPr>
        </p:nvSpPr>
        <p:spPr/>
        <p:txBody>
          <a:bodyPr/>
          <a:lstStyle/>
          <a:p>
            <a:fld id="{F67BFD3A-E21F-4132-9B52-48020257571C}" type="slidenum">
              <a:rPr lang="da-DK" smtClean="0"/>
              <a:t>26</a:t>
            </a:fld>
            <a:endParaRPr lang="da-DK"/>
          </a:p>
        </p:txBody>
      </p:sp>
    </p:spTree>
    <p:extLst>
      <p:ext uri="{BB962C8B-B14F-4D97-AF65-F5344CB8AC3E}">
        <p14:creationId xmlns:p14="http://schemas.microsoft.com/office/powerpoint/2010/main" val="2119852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6E92-F9E1-901D-0386-C6B3BD6F6CE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52FC1B8-AB24-313D-7A54-79EC969D43C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3FF1FB7-561A-DD07-C5B3-458B5EB7599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08803E3-13B5-1E0F-83B7-A6D9B0CE545C}"/>
              </a:ext>
            </a:extLst>
          </p:cNvPr>
          <p:cNvSpPr>
            <a:spLocks noGrp="1"/>
          </p:cNvSpPr>
          <p:nvPr>
            <p:ph type="sldNum" sz="quarter" idx="5"/>
          </p:nvPr>
        </p:nvSpPr>
        <p:spPr/>
        <p:txBody>
          <a:bodyPr/>
          <a:lstStyle/>
          <a:p>
            <a:fld id="{F67BFD3A-E21F-4132-9B52-48020257571C}" type="slidenum">
              <a:rPr lang="da-DK" smtClean="0"/>
              <a:t>27</a:t>
            </a:fld>
            <a:endParaRPr lang="da-DK"/>
          </a:p>
        </p:txBody>
      </p:sp>
    </p:spTree>
    <p:extLst>
      <p:ext uri="{BB962C8B-B14F-4D97-AF65-F5344CB8AC3E}">
        <p14:creationId xmlns:p14="http://schemas.microsoft.com/office/powerpoint/2010/main" val="29308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2D4A-360A-244C-A994-368E185AE1B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CC0FDAC-17A5-0E67-2366-80BB1B4C1D7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6BF2637-6B72-0D3E-0A11-8A42A158CC12}"/>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68BFCDE0-DB72-475A-30D3-D8531F496A1A}"/>
              </a:ext>
            </a:extLst>
          </p:cNvPr>
          <p:cNvSpPr>
            <a:spLocks noGrp="1"/>
          </p:cNvSpPr>
          <p:nvPr>
            <p:ph type="sldNum" sz="quarter" idx="5"/>
          </p:nvPr>
        </p:nvSpPr>
        <p:spPr/>
        <p:txBody>
          <a:bodyPr/>
          <a:lstStyle/>
          <a:p>
            <a:fld id="{F67BFD3A-E21F-4132-9B52-48020257571C}" type="slidenum">
              <a:rPr lang="da-DK" smtClean="0"/>
              <a:t>28</a:t>
            </a:fld>
            <a:endParaRPr lang="da-DK"/>
          </a:p>
        </p:txBody>
      </p:sp>
    </p:spTree>
    <p:extLst>
      <p:ext uri="{BB962C8B-B14F-4D97-AF65-F5344CB8AC3E}">
        <p14:creationId xmlns:p14="http://schemas.microsoft.com/office/powerpoint/2010/main" val="381364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67BFD3A-E21F-4132-9B52-48020257571C}" type="slidenum">
              <a:rPr lang="da-DK" smtClean="0"/>
              <a:t>29</a:t>
            </a:fld>
            <a:endParaRPr lang="da-DK"/>
          </a:p>
        </p:txBody>
      </p:sp>
    </p:spTree>
    <p:extLst>
      <p:ext uri="{BB962C8B-B14F-4D97-AF65-F5344CB8AC3E}">
        <p14:creationId xmlns:p14="http://schemas.microsoft.com/office/powerpoint/2010/main" val="223150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67BFD3A-E21F-4132-9B52-48020257571C}" type="slidenum">
              <a:rPr lang="da-DK" smtClean="0"/>
              <a:t>30</a:t>
            </a:fld>
            <a:endParaRPr lang="da-DK"/>
          </a:p>
        </p:txBody>
      </p:sp>
    </p:spTree>
    <p:extLst>
      <p:ext uri="{BB962C8B-B14F-4D97-AF65-F5344CB8AC3E}">
        <p14:creationId xmlns:p14="http://schemas.microsoft.com/office/powerpoint/2010/main" val="1172433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E5EA0C-4E06-4D3F-B425-0382D8A6610F}" type="slidenum">
              <a:rPr lang="da-DK" smtClean="0"/>
              <a:t>31</a:t>
            </a:fld>
            <a:endParaRPr lang="da-DK"/>
          </a:p>
        </p:txBody>
      </p:sp>
    </p:spTree>
    <p:extLst>
      <p:ext uri="{BB962C8B-B14F-4D97-AF65-F5344CB8AC3E}">
        <p14:creationId xmlns:p14="http://schemas.microsoft.com/office/powerpoint/2010/main" val="272258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a:t>
            </a:fld>
            <a:endParaRPr lang="da-DK"/>
          </a:p>
        </p:txBody>
      </p:sp>
    </p:spTree>
    <p:extLst>
      <p:ext uri="{BB962C8B-B14F-4D97-AF65-F5344CB8AC3E}">
        <p14:creationId xmlns:p14="http://schemas.microsoft.com/office/powerpoint/2010/main" val="27454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1384C5E-DB72-46FC-BE7C-E3CC67CEF974}" type="slidenum">
              <a:rPr lang="da-DK" smtClean="0"/>
              <a:t>4</a:t>
            </a:fld>
            <a:endParaRPr lang="da-DK"/>
          </a:p>
        </p:txBody>
      </p:sp>
    </p:spTree>
    <p:extLst>
      <p:ext uri="{BB962C8B-B14F-4D97-AF65-F5344CB8AC3E}">
        <p14:creationId xmlns:p14="http://schemas.microsoft.com/office/powerpoint/2010/main" val="20975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1272C-A80E-4BE4-398C-C9B09C223A6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EF0C5E2-6F0B-696E-4E1F-599323D777B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F6146E9-035A-1BB7-DCC8-99E2AC408FC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2608430-ED9D-32F9-8065-1F1CDCF00578}"/>
              </a:ext>
            </a:extLst>
          </p:cNvPr>
          <p:cNvSpPr>
            <a:spLocks noGrp="1"/>
          </p:cNvSpPr>
          <p:nvPr>
            <p:ph type="sldNum" sz="quarter" idx="5"/>
          </p:nvPr>
        </p:nvSpPr>
        <p:spPr/>
        <p:txBody>
          <a:bodyPr/>
          <a:lstStyle/>
          <a:p>
            <a:fld id="{71384C5E-DB72-46FC-BE7C-E3CC67CEF974}" type="slidenum">
              <a:rPr lang="da-DK" smtClean="0"/>
              <a:t>5</a:t>
            </a:fld>
            <a:endParaRPr lang="da-DK"/>
          </a:p>
        </p:txBody>
      </p:sp>
    </p:spTree>
    <p:extLst>
      <p:ext uri="{BB962C8B-B14F-4D97-AF65-F5344CB8AC3E}">
        <p14:creationId xmlns:p14="http://schemas.microsoft.com/office/powerpoint/2010/main" val="110105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65369-AEE9-D04C-D5A6-15C1F61F485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AD3DF46-C59A-CE2A-E8C9-1B0ACFE7DC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52D89D8-70C6-C399-8F7A-A16C55323F0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DAEDE55B-BA72-F446-98DB-8D82E41D64DC}"/>
              </a:ext>
            </a:extLst>
          </p:cNvPr>
          <p:cNvSpPr>
            <a:spLocks noGrp="1"/>
          </p:cNvSpPr>
          <p:nvPr>
            <p:ph type="sldNum" sz="quarter" idx="5"/>
          </p:nvPr>
        </p:nvSpPr>
        <p:spPr/>
        <p:txBody>
          <a:bodyPr/>
          <a:lstStyle/>
          <a:p>
            <a:fld id="{F67BFD3A-E21F-4132-9B52-48020257571C}" type="slidenum">
              <a:rPr lang="da-DK" smtClean="0"/>
              <a:t>6</a:t>
            </a:fld>
            <a:endParaRPr lang="da-DK"/>
          </a:p>
        </p:txBody>
      </p:sp>
    </p:spTree>
    <p:extLst>
      <p:ext uri="{BB962C8B-B14F-4D97-AF65-F5344CB8AC3E}">
        <p14:creationId xmlns:p14="http://schemas.microsoft.com/office/powerpoint/2010/main" val="36790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6F8B6-43F8-EC65-A049-6B7DBDB26C4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DE454F-B8DE-C4E3-E514-1C9D6ADA195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440ACE8-19D8-A2F9-BDFE-406E8679A657}"/>
              </a:ext>
            </a:extLst>
          </p:cNvPr>
          <p:cNvSpPr>
            <a:spLocks noGrp="1"/>
          </p:cNvSpPr>
          <p:nvPr>
            <p:ph type="body" idx="1"/>
          </p:nvPr>
        </p:nvSpPr>
        <p:spPr/>
        <p:txBody>
          <a:bodyPr/>
          <a:lstStyle/>
          <a:p>
            <a:r>
              <a:rPr lang="da-DK" sz="1200" b="1" i="0" kern="1200" dirty="0">
                <a:solidFill>
                  <a:schemeClr val="tx1"/>
                </a:solidFill>
                <a:effectLst/>
                <a:latin typeface="+mn-lt"/>
                <a:ea typeface="+mn-ea"/>
                <a:cs typeface="+mn-cs"/>
              </a:rPr>
              <a:t>Samlet analyse i punktform</a:t>
            </a:r>
          </a:p>
          <a:p>
            <a:r>
              <a:rPr lang="da-DK" sz="1200" b="1" i="0" kern="1200" dirty="0">
                <a:solidFill>
                  <a:schemeClr val="tx1"/>
                </a:solidFill>
                <a:effectLst/>
                <a:latin typeface="+mn-lt"/>
                <a:ea typeface="+mn-ea"/>
                <a:cs typeface="+mn-cs"/>
              </a:rPr>
              <a:t>Overordnede systematik og struktur</a:t>
            </a:r>
            <a:endParaRPr lang="da-DK" sz="1200" b="0" i="0" kern="1200" dirty="0">
              <a:solidFill>
                <a:schemeClr val="tx1"/>
              </a:solidFill>
              <a:effectLst/>
              <a:latin typeface="+mn-lt"/>
              <a:ea typeface="+mn-ea"/>
              <a:cs typeface="+mn-cs"/>
            </a:endParaRPr>
          </a:p>
          <a:p>
            <a:pPr lvl="1"/>
            <a:r>
              <a:rPr lang="da-DK" sz="1200" b="0" i="0" kern="1200" dirty="0">
                <a:solidFill>
                  <a:schemeClr val="tx1"/>
                </a:solidFill>
                <a:effectLst/>
                <a:latin typeface="+mn-lt"/>
                <a:ea typeface="+mn-ea"/>
                <a:cs typeface="+mn-cs"/>
              </a:rPr>
              <a:t>Lønpolitikker bygger på overenskomst, forhåndsaftaler og lokale forhandlinger.</a:t>
            </a:r>
          </a:p>
          <a:p>
            <a:pPr lvl="1"/>
            <a:r>
              <a:rPr lang="da-DK" sz="1200" b="0" i="0" kern="1200" dirty="0">
                <a:solidFill>
                  <a:schemeClr val="tx1"/>
                </a:solidFill>
                <a:effectLst/>
                <a:latin typeface="+mn-lt"/>
                <a:ea typeface="+mn-ea"/>
                <a:cs typeface="+mn-cs"/>
              </a:rPr>
              <a:t>TR har indflydelse i MED (rammer og principper, ledelsesret), og forhandlings-/aftaleret i aftalesystemet.</a:t>
            </a:r>
          </a:p>
          <a:p>
            <a:r>
              <a:rPr lang="da-DK" sz="1200" b="1" i="0" kern="1200" dirty="0">
                <a:solidFill>
                  <a:schemeClr val="tx1"/>
                </a:solidFill>
                <a:effectLst/>
                <a:latin typeface="+mn-lt"/>
                <a:ea typeface="+mn-ea"/>
                <a:cs typeface="+mn-cs"/>
              </a:rPr>
              <a:t>Målgrupper for lokal løn</a:t>
            </a:r>
            <a:endParaRPr lang="da-DK" sz="1200" b="0" i="0" kern="1200" dirty="0">
              <a:solidFill>
                <a:schemeClr val="tx1"/>
              </a:solidFill>
              <a:effectLst/>
              <a:latin typeface="+mn-lt"/>
              <a:ea typeface="+mn-ea"/>
              <a:cs typeface="+mn-cs"/>
            </a:endParaRPr>
          </a:p>
          <a:p>
            <a:pPr lvl="1"/>
            <a:r>
              <a:rPr lang="da-DK" sz="1200" b="0" i="0" kern="1200" dirty="0">
                <a:solidFill>
                  <a:schemeClr val="tx1"/>
                </a:solidFill>
                <a:effectLst/>
                <a:latin typeface="+mn-lt"/>
                <a:ea typeface="+mn-ea"/>
                <a:cs typeface="+mn-cs"/>
              </a:rPr>
              <a:t>Kriterier og tildeling retter sig primært mod pædagoger og pædagogisk arbejde.</a:t>
            </a:r>
          </a:p>
          <a:p>
            <a:pPr lvl="1"/>
            <a:r>
              <a:rPr lang="da-DK" sz="1200" b="0" i="0" kern="1200" dirty="0">
                <a:solidFill>
                  <a:schemeClr val="tx1"/>
                </a:solidFill>
                <a:effectLst/>
                <a:latin typeface="+mn-lt"/>
                <a:ea typeface="+mn-ea"/>
                <a:cs typeface="+mn-cs"/>
              </a:rPr>
              <a:t>Andre grupper har begrænset adgang, da kriterier for tillæg sjældent matcher deres arbejdsopgaver.</a:t>
            </a:r>
          </a:p>
          <a:p>
            <a:r>
              <a:rPr lang="da-DK" sz="1200" b="1" i="0" kern="1200" dirty="0">
                <a:solidFill>
                  <a:schemeClr val="tx1"/>
                </a:solidFill>
                <a:effectLst/>
                <a:latin typeface="+mn-lt"/>
                <a:ea typeface="+mn-ea"/>
                <a:cs typeface="+mn-cs"/>
              </a:rPr>
              <a:t>Forhåndsaftaler</a:t>
            </a:r>
            <a:endParaRPr lang="da-DK" sz="1200" b="0" i="0" kern="1200" dirty="0">
              <a:solidFill>
                <a:schemeClr val="tx1"/>
              </a:solidFill>
              <a:effectLst/>
              <a:latin typeface="+mn-lt"/>
              <a:ea typeface="+mn-ea"/>
              <a:cs typeface="+mn-cs"/>
            </a:endParaRPr>
          </a:p>
          <a:p>
            <a:pPr lvl="1"/>
            <a:r>
              <a:rPr lang="da-DK" sz="1200" b="0" i="0" kern="1200" dirty="0">
                <a:solidFill>
                  <a:schemeClr val="tx1"/>
                </a:solidFill>
                <a:effectLst/>
                <a:latin typeface="+mn-lt"/>
                <a:ea typeface="+mn-ea"/>
                <a:cs typeface="+mn-cs"/>
              </a:rPr>
              <a:t>Garanterede tillæg særligt til pædagoger og udvalgte funktioner.</a:t>
            </a:r>
          </a:p>
          <a:p>
            <a:pPr lvl="1"/>
            <a:r>
              <a:rPr lang="da-DK" sz="1200" b="0" i="0" kern="1200" dirty="0">
                <a:solidFill>
                  <a:schemeClr val="tx1"/>
                </a:solidFill>
                <a:effectLst/>
                <a:latin typeface="+mn-lt"/>
                <a:ea typeface="+mn-ea"/>
                <a:cs typeface="+mn-cs"/>
              </a:rPr>
              <a:t>Medhjælpere/</a:t>
            </a:r>
            <a:r>
              <a:rPr lang="da-DK" sz="1200" b="0" i="0" kern="1200" dirty="0" err="1">
                <a:solidFill>
                  <a:schemeClr val="tx1"/>
                </a:solidFill>
                <a:effectLst/>
                <a:latin typeface="+mn-lt"/>
                <a:ea typeface="+mn-ea"/>
                <a:cs typeface="+mn-cs"/>
              </a:rPr>
              <a:t>PAU’er</a:t>
            </a:r>
            <a:r>
              <a:rPr lang="da-DK" sz="1200" b="0" i="0" kern="1200" dirty="0">
                <a:solidFill>
                  <a:schemeClr val="tx1"/>
                </a:solidFill>
                <a:effectLst/>
                <a:latin typeface="+mn-lt"/>
                <a:ea typeface="+mn-ea"/>
                <a:cs typeface="+mn-cs"/>
              </a:rPr>
              <a:t> og øvrige grupper har typisk kun adgang ved ekstraordinær indsats.</a:t>
            </a:r>
          </a:p>
          <a:p>
            <a:r>
              <a:rPr lang="da-DK" sz="1200" b="1" i="0" kern="1200" dirty="0">
                <a:solidFill>
                  <a:schemeClr val="tx1"/>
                </a:solidFill>
                <a:effectLst/>
                <a:latin typeface="+mn-lt"/>
                <a:ea typeface="+mn-ea"/>
                <a:cs typeface="+mn-cs"/>
              </a:rPr>
              <a:t>Konsekvenser</a:t>
            </a:r>
            <a:endParaRPr lang="da-DK" sz="1200" b="0" i="0" kern="1200" dirty="0">
              <a:solidFill>
                <a:schemeClr val="tx1"/>
              </a:solidFill>
              <a:effectLst/>
              <a:latin typeface="+mn-lt"/>
              <a:ea typeface="+mn-ea"/>
              <a:cs typeface="+mn-cs"/>
            </a:endParaRPr>
          </a:p>
          <a:p>
            <a:pPr lvl="1"/>
            <a:r>
              <a:rPr lang="da-DK" sz="1200" b="0" i="0" kern="1200" dirty="0">
                <a:solidFill>
                  <a:schemeClr val="tx1"/>
                </a:solidFill>
                <a:effectLst/>
                <a:latin typeface="+mn-lt"/>
                <a:ea typeface="+mn-ea"/>
                <a:cs typeface="+mn-cs"/>
              </a:rPr>
              <a:t>Skæv fordeling: Pædagoger modtager hovedparten af lokalløn og tillæg.</a:t>
            </a:r>
          </a:p>
          <a:p>
            <a:endParaRPr lang="da-DK" dirty="0"/>
          </a:p>
        </p:txBody>
      </p:sp>
      <p:sp>
        <p:nvSpPr>
          <p:cNvPr id="4" name="Pladsholder til slidenummer 3">
            <a:extLst>
              <a:ext uri="{FF2B5EF4-FFF2-40B4-BE49-F238E27FC236}">
                <a16:creationId xmlns:a16="http://schemas.microsoft.com/office/drawing/2014/main" id="{3BD1D992-B087-AAE1-66FE-562914F0326B}"/>
              </a:ext>
            </a:extLst>
          </p:cNvPr>
          <p:cNvSpPr>
            <a:spLocks noGrp="1"/>
          </p:cNvSpPr>
          <p:nvPr>
            <p:ph type="sldNum" sz="quarter" idx="5"/>
          </p:nvPr>
        </p:nvSpPr>
        <p:spPr/>
        <p:txBody>
          <a:bodyPr/>
          <a:lstStyle/>
          <a:p>
            <a:fld id="{F67BFD3A-E21F-4132-9B52-48020257571C}" type="slidenum">
              <a:rPr lang="da-DK" smtClean="0"/>
              <a:t>7</a:t>
            </a:fld>
            <a:endParaRPr lang="da-DK"/>
          </a:p>
        </p:txBody>
      </p:sp>
    </p:spTree>
    <p:extLst>
      <p:ext uri="{BB962C8B-B14F-4D97-AF65-F5344CB8AC3E}">
        <p14:creationId xmlns:p14="http://schemas.microsoft.com/office/powerpoint/2010/main" val="344647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A265-6A44-F4D7-E54A-606F9C0E8DF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F8E5B48-09F1-AD78-1BE7-A0B9704EE63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D6002B4-BA51-A97B-882F-3149A5C1032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C2A0D0D8-DFA7-6F16-F2AF-7D67370012D9}"/>
              </a:ext>
            </a:extLst>
          </p:cNvPr>
          <p:cNvSpPr>
            <a:spLocks noGrp="1"/>
          </p:cNvSpPr>
          <p:nvPr>
            <p:ph type="sldNum" sz="quarter" idx="5"/>
          </p:nvPr>
        </p:nvSpPr>
        <p:spPr/>
        <p:txBody>
          <a:bodyPr/>
          <a:lstStyle/>
          <a:p>
            <a:fld id="{F67BFD3A-E21F-4132-9B52-48020257571C}" type="slidenum">
              <a:rPr lang="da-DK" smtClean="0"/>
              <a:t>8</a:t>
            </a:fld>
            <a:endParaRPr lang="da-DK"/>
          </a:p>
        </p:txBody>
      </p:sp>
    </p:spTree>
    <p:extLst>
      <p:ext uri="{BB962C8B-B14F-4D97-AF65-F5344CB8AC3E}">
        <p14:creationId xmlns:p14="http://schemas.microsoft.com/office/powerpoint/2010/main" val="228022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84E4-647D-7FBF-43D9-A4B090E49F3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B8B1850-C65A-C808-89DC-AC5D08BF7C0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C1943C1-2A98-28D2-EC19-C1C88B3C39A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261CE29-466E-C21D-1B89-6306F9B99564}"/>
              </a:ext>
            </a:extLst>
          </p:cNvPr>
          <p:cNvSpPr>
            <a:spLocks noGrp="1"/>
          </p:cNvSpPr>
          <p:nvPr>
            <p:ph type="sldNum" sz="quarter" idx="5"/>
          </p:nvPr>
        </p:nvSpPr>
        <p:spPr/>
        <p:txBody>
          <a:bodyPr/>
          <a:lstStyle/>
          <a:p>
            <a:fld id="{71384C5E-DB72-46FC-BE7C-E3CC67CEF974}" type="slidenum">
              <a:rPr lang="da-DK" smtClean="0"/>
              <a:t>10</a:t>
            </a:fld>
            <a:endParaRPr lang="da-DK"/>
          </a:p>
        </p:txBody>
      </p:sp>
    </p:spTree>
    <p:extLst>
      <p:ext uri="{BB962C8B-B14F-4D97-AF65-F5344CB8AC3E}">
        <p14:creationId xmlns:p14="http://schemas.microsoft.com/office/powerpoint/2010/main" val="325539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87567-5196-6BC5-948C-6FA426A76B8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087C4F-4AA2-4719-AACE-5942AE73DE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AD9975-022C-52B2-08CD-467224B1F7C4}"/>
              </a:ext>
            </a:extLst>
          </p:cNvPr>
          <p:cNvSpPr>
            <a:spLocks noGrp="1"/>
          </p:cNvSpPr>
          <p:nvPr>
            <p:ph type="dt" sz="half" idx="10"/>
          </p:nvPr>
        </p:nvSpPr>
        <p:spPr/>
        <p:txBody>
          <a:bodyPr/>
          <a:lstStyle/>
          <a:p>
            <a:fld id="{B6103E2C-454C-473C-8ED8-DD549594B372}" type="datetimeFigureOut">
              <a:rPr lang="da-DK" smtClean="0"/>
              <a:t>09-09-2025</a:t>
            </a:fld>
            <a:endParaRPr lang="da-DK"/>
          </a:p>
        </p:txBody>
      </p:sp>
      <p:sp>
        <p:nvSpPr>
          <p:cNvPr id="5" name="Pladsholder til sidefod 4">
            <a:extLst>
              <a:ext uri="{FF2B5EF4-FFF2-40B4-BE49-F238E27FC236}">
                <a16:creationId xmlns:a16="http://schemas.microsoft.com/office/drawing/2014/main" id="{56DDA8CA-72B6-563D-B180-EA4FCCFFB64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BCA7FA-C0CE-C74C-711F-AA45FD42045B}"/>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2615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C7655-AF95-EB38-CA96-5E12289B6A0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0201CC-9F5F-8EF8-5C6A-34586A10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694B4DE-AE73-1C10-926E-C74169CB9E58}"/>
              </a:ext>
            </a:extLst>
          </p:cNvPr>
          <p:cNvSpPr>
            <a:spLocks noGrp="1"/>
          </p:cNvSpPr>
          <p:nvPr>
            <p:ph type="dt" sz="half" idx="10"/>
          </p:nvPr>
        </p:nvSpPr>
        <p:spPr/>
        <p:txBody>
          <a:bodyPr/>
          <a:lstStyle/>
          <a:p>
            <a:fld id="{B6103E2C-454C-473C-8ED8-DD549594B372}" type="datetimeFigureOut">
              <a:rPr lang="da-DK" smtClean="0"/>
              <a:t>09-09-2025</a:t>
            </a:fld>
            <a:endParaRPr lang="da-DK"/>
          </a:p>
        </p:txBody>
      </p:sp>
      <p:sp>
        <p:nvSpPr>
          <p:cNvPr id="5" name="Pladsholder til sidefod 4">
            <a:extLst>
              <a:ext uri="{FF2B5EF4-FFF2-40B4-BE49-F238E27FC236}">
                <a16:creationId xmlns:a16="http://schemas.microsoft.com/office/drawing/2014/main" id="{39D32FC8-579D-934E-DC70-FBDA50C213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D81A94-7911-D9A6-58BF-B01AECC301B7}"/>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53114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E2611-F574-1037-C96D-6E74D42E080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8C9A18-E3FC-4443-E0CF-8472311EED8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4A8457-10E4-F1B4-9016-B7E3FCFBEC9C}"/>
              </a:ext>
            </a:extLst>
          </p:cNvPr>
          <p:cNvSpPr>
            <a:spLocks noGrp="1"/>
          </p:cNvSpPr>
          <p:nvPr>
            <p:ph type="dt" sz="half" idx="10"/>
          </p:nvPr>
        </p:nvSpPr>
        <p:spPr/>
        <p:txBody>
          <a:bodyPr/>
          <a:lstStyle/>
          <a:p>
            <a:fld id="{6BAAA950-5003-4F41-86F3-2AADAA930CCA}" type="datetimeFigureOut">
              <a:rPr lang="da-DK" smtClean="0"/>
              <a:t>09-09-2025</a:t>
            </a:fld>
            <a:endParaRPr lang="da-DK"/>
          </a:p>
        </p:txBody>
      </p:sp>
      <p:sp>
        <p:nvSpPr>
          <p:cNvPr id="5" name="Pladsholder til sidefod 4">
            <a:extLst>
              <a:ext uri="{FF2B5EF4-FFF2-40B4-BE49-F238E27FC236}">
                <a16:creationId xmlns:a16="http://schemas.microsoft.com/office/drawing/2014/main" id="{8779A4AF-0C79-58B9-27A6-5635DF42AC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1F6BF0-41AF-8B29-BC17-CF9FF8B9CB61}"/>
              </a:ext>
            </a:extLst>
          </p:cNvPr>
          <p:cNvSpPr>
            <a:spLocks noGrp="1"/>
          </p:cNvSpPr>
          <p:nvPr>
            <p:ph type="sldNum" sz="quarter" idx="12"/>
          </p:nvPr>
        </p:nvSpPr>
        <p:spPr/>
        <p:txBody>
          <a:bodyPr/>
          <a:lstStyle/>
          <a:p>
            <a:fld id="{67AC4C16-6C94-4145-BBCE-AB885812C0EA}" type="slidenum">
              <a:rPr lang="da-DK" smtClean="0"/>
              <a:t>‹nr.›</a:t>
            </a:fld>
            <a:endParaRPr lang="da-DK"/>
          </a:p>
        </p:txBody>
      </p:sp>
    </p:spTree>
    <p:extLst>
      <p:ext uri="{BB962C8B-B14F-4D97-AF65-F5344CB8AC3E}">
        <p14:creationId xmlns:p14="http://schemas.microsoft.com/office/powerpoint/2010/main" val="40622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2D65B-D976-8C20-9401-7A8AA7A2B1A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890FF25-2F39-6B7F-8E8A-AE31A27F486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C460441-64CA-0320-5E91-B0483607AE7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3D3E459-9A10-9F4E-4139-79FCCBF8AC45}"/>
              </a:ext>
            </a:extLst>
          </p:cNvPr>
          <p:cNvSpPr>
            <a:spLocks noGrp="1"/>
          </p:cNvSpPr>
          <p:nvPr>
            <p:ph type="dt" sz="half" idx="10"/>
          </p:nvPr>
        </p:nvSpPr>
        <p:spPr/>
        <p:txBody>
          <a:bodyPr/>
          <a:lstStyle/>
          <a:p>
            <a:fld id="{06F943CA-B919-4D32-8026-807C239492A6}" type="datetime1">
              <a:rPr lang="da-DK" smtClean="0"/>
              <a:t>09-09-2025</a:t>
            </a:fld>
            <a:endParaRPr lang="da-DK"/>
          </a:p>
        </p:txBody>
      </p:sp>
      <p:sp>
        <p:nvSpPr>
          <p:cNvPr id="6" name="Pladsholder til sidefod 5">
            <a:extLst>
              <a:ext uri="{FF2B5EF4-FFF2-40B4-BE49-F238E27FC236}">
                <a16:creationId xmlns:a16="http://schemas.microsoft.com/office/drawing/2014/main" id="{175C53EB-A897-E173-8922-620AA1B9AFC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5EA11EB-7D20-FDB7-A406-AC7D5F0510C6}"/>
              </a:ext>
            </a:extLst>
          </p:cNvPr>
          <p:cNvSpPr>
            <a:spLocks noGrp="1"/>
          </p:cNvSpPr>
          <p:nvPr>
            <p:ph type="sldNum" sz="quarter" idx="12"/>
          </p:nvPr>
        </p:nvSpPr>
        <p:spPr/>
        <p:txBody>
          <a:bodyPr/>
          <a:lstStyle/>
          <a:p>
            <a:fld id="{AF6B53C2-D2DC-4BFD-BD56-C84873C80560}" type="slidenum">
              <a:rPr lang="da-DK" smtClean="0"/>
              <a:t>‹nr.›</a:t>
            </a:fld>
            <a:endParaRPr lang="da-DK"/>
          </a:p>
        </p:txBody>
      </p:sp>
    </p:spTree>
    <p:extLst>
      <p:ext uri="{BB962C8B-B14F-4D97-AF65-F5344CB8AC3E}">
        <p14:creationId xmlns:p14="http://schemas.microsoft.com/office/powerpoint/2010/main" val="296598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7E4031-56C7-BF17-5D04-91DF08499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5C3CE4-A792-96C3-7857-D06909FDE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18001E-5674-A6FA-D441-70113CD2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03E2C-454C-473C-8ED8-DD549594B372}" type="datetimeFigureOut">
              <a:rPr lang="da-DK" smtClean="0"/>
              <a:t>09-09-2025</a:t>
            </a:fld>
            <a:endParaRPr lang="da-DK"/>
          </a:p>
        </p:txBody>
      </p:sp>
      <p:sp>
        <p:nvSpPr>
          <p:cNvPr id="5" name="Pladsholder til sidefod 4">
            <a:extLst>
              <a:ext uri="{FF2B5EF4-FFF2-40B4-BE49-F238E27FC236}">
                <a16:creationId xmlns:a16="http://schemas.microsoft.com/office/drawing/2014/main" id="{470C1AB2-7917-3244-86C7-603C01B80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E4B6D5E-1509-ECFF-7626-361A9BD56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7678AB-0710-47C5-888C-EBFBD7B5C6E7}" type="slidenum">
              <a:rPr lang="da-DK" smtClean="0"/>
              <a:t>‹nr.›</a:t>
            </a:fld>
            <a:endParaRPr lang="da-DK"/>
          </a:p>
        </p:txBody>
      </p:sp>
    </p:spTree>
    <p:extLst>
      <p:ext uri="{BB962C8B-B14F-4D97-AF65-F5344CB8AC3E}">
        <p14:creationId xmlns:p14="http://schemas.microsoft.com/office/powerpoint/2010/main" val="632831247"/>
      </p:ext>
    </p:extLst>
  </p:cSld>
  <p:clrMap bg1="lt1" tx1="dk1" bg2="lt2" tx2="dk2" accent1="accent1" accent2="accent2" accent3="accent3" accent4="accent4" accent5="accent5" accent6="accent6" hlink="hlink" folHlink="folHlink"/>
  <p:sldLayoutIdLst>
    <p:sldLayoutId id="2147483684"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CFDC7BB-A548-4564-7F3E-DA4C80F8E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B3F48CF-6D44-CD0F-C7E3-C6AA56FEE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62F4BC-2F4F-C2F9-86E8-A99DFF7D0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AAA950-5003-4F41-86F3-2AADAA930CCA}" type="datetimeFigureOut">
              <a:rPr lang="da-DK" smtClean="0"/>
              <a:t>09-09-2025</a:t>
            </a:fld>
            <a:endParaRPr lang="da-DK"/>
          </a:p>
        </p:txBody>
      </p:sp>
      <p:sp>
        <p:nvSpPr>
          <p:cNvPr id="5" name="Pladsholder til sidefod 4">
            <a:extLst>
              <a:ext uri="{FF2B5EF4-FFF2-40B4-BE49-F238E27FC236}">
                <a16:creationId xmlns:a16="http://schemas.microsoft.com/office/drawing/2014/main" id="{C66038A2-4C1B-E93B-C5CA-1A0BD4A55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D9E39BD-82EB-0BAE-4BF3-CF3F724DD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C4C16-6C94-4145-BBCE-AB885812C0EA}" type="slidenum">
              <a:rPr lang="da-DK" smtClean="0"/>
              <a:t>‹nr.›</a:t>
            </a:fld>
            <a:endParaRPr lang="da-DK"/>
          </a:p>
        </p:txBody>
      </p:sp>
    </p:spTree>
    <p:extLst>
      <p:ext uri="{BB962C8B-B14F-4D97-AF65-F5344CB8AC3E}">
        <p14:creationId xmlns:p14="http://schemas.microsoft.com/office/powerpoint/2010/main" val="3577440365"/>
      </p:ext>
    </p:extLst>
  </p:cSld>
  <p:clrMap bg1="lt1" tx1="dk1" bg2="lt2" tx2="dk2" accent1="accent1" accent2="accent2" accent3="accent3" accent4="accent4" accent5="accent5" accent6="accent6" hlink="hlink" folHlink="folHlink"/>
  <p:sldLayoutIdLst>
    <p:sldLayoutId id="2147483681"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jp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33.sv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17.png"/><Relationship Id="rId10" Type="http://schemas.openxmlformats.org/officeDocument/2006/relationships/image" Target="../media/image34.png"/><Relationship Id="rId4" Type="http://schemas.openxmlformats.org/officeDocument/2006/relationships/image" Target="../media/image16.sv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6.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1.jpe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hyperlink" Target="mailto:jape@foa.dk"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mailto:vibj@foa.dk" TargetMode="External"/><Relationship Id="rId7" Type="http://schemas.openxmlformats.org/officeDocument/2006/relationships/hyperlink" Target="mailto:maria@foa.dk" TargetMode="External"/><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mitb@foa.dk" TargetMode="External"/><Relationship Id="rId11" Type="http://schemas.openxmlformats.org/officeDocument/2006/relationships/image" Target="../media/image5.jpeg"/><Relationship Id="rId5" Type="http://schemas.openxmlformats.org/officeDocument/2006/relationships/hyperlink" Target="mailto:mimo@foa.dk" TargetMode="External"/><Relationship Id="rId10" Type="http://schemas.openxmlformats.org/officeDocument/2006/relationships/image" Target="../media/image4.jpeg"/><Relationship Id="rId4" Type="http://schemas.openxmlformats.org/officeDocument/2006/relationships/hyperlink" Target="mailto:nami@foa.dk"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L&#248;nberegner%20-%20omregning%20fra%2000%20til%20nutidskron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37 – 2025</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982879" y="1046375"/>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September</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4C66-8672-2729-29DC-127CC14E10D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6A0EBF4-8501-0982-1446-5CEDE2CE38D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B5665B3C-D12F-CC7F-C81B-6B4142F59C00}"/>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77F17DE1-3318-EE3E-C608-DC446A41EACF}"/>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b="1" dirty="0">
                <a:effectLst>
                  <a:outerShdw blurRad="38100" dist="38100" dir="2700000" algn="tl">
                    <a:srgbClr val="000000">
                      <a:alpha val="43137"/>
                    </a:srgbClr>
                  </a:outerShdw>
                </a:effectLst>
              </a:rPr>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F892B023-FF45-B425-65EA-5FE0F45FC83F}"/>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07123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E52D-7096-DF5C-266D-7644F929F7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76B0F5-B499-E1A6-1D9D-ABEFA310386F}"/>
              </a:ext>
            </a:extLst>
          </p:cNvPr>
          <p:cNvSpPr>
            <a:spLocks noGrp="1"/>
          </p:cNvSpPr>
          <p:nvPr>
            <p:ph type="title"/>
          </p:nvPr>
        </p:nvSpPr>
        <p:spPr/>
        <p:txBody>
          <a:bodyPr>
            <a:normAutofit/>
          </a:bodyPr>
          <a:lstStyle/>
          <a:p>
            <a:pPr>
              <a:lnSpc>
                <a:spcPct val="125000"/>
              </a:lnSpc>
              <a:spcAft>
                <a:spcPts val="600"/>
              </a:spcAft>
              <a:buNone/>
            </a:pPr>
            <a:r>
              <a:rPr lang="da-DK" kern="100" dirty="0">
                <a:ea typeface="Calibri" panose="020F0502020204030204" pitchFamily="34" charset="0"/>
                <a:cs typeface="Calibri" panose="020F0502020204030204" pitchFamily="34" charset="0"/>
              </a:rPr>
              <a:t>Status på arbejdet med løn</a:t>
            </a: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86C7358C-F098-5CD3-AB97-10D88C360981}"/>
              </a:ext>
            </a:extLst>
          </p:cNvPr>
          <p:cNvSpPr>
            <a:spLocks noGrp="1"/>
          </p:cNvSpPr>
          <p:nvPr>
            <p:ph idx="1"/>
          </p:nvPr>
        </p:nvSpPr>
        <p:spPr/>
        <p:txBody>
          <a:bodyPr>
            <a:normAutofit/>
          </a:bodyPr>
          <a:lstStyle/>
          <a:p>
            <a:pPr algn="ctr">
              <a:buNone/>
            </a:pPr>
            <a:endParaRPr lang="da-DK" sz="2500" dirty="0">
              <a:effectLst/>
              <a:latin typeface="Aptos" panose="020B0004020202020204" pitchFamily="34" charset="0"/>
              <a:ea typeface="Calibri" panose="020F0502020204030204" pitchFamily="34" charset="0"/>
              <a:cs typeface="Aptos" panose="020B0004020202020204" pitchFamily="34" charset="0"/>
            </a:endParaRPr>
          </a:p>
          <a:p>
            <a:pPr algn="ctr">
              <a:buNone/>
            </a:pPr>
            <a:endParaRPr lang="da-DK" sz="2500" dirty="0">
              <a:latin typeface="Aptos" panose="020B0004020202020204" pitchFamily="34" charset="0"/>
              <a:ea typeface="Calibri" panose="020F0502020204030204" pitchFamily="34" charset="0"/>
              <a:cs typeface="Aptos" panose="020B0004020202020204" pitchFamily="34" charset="0"/>
            </a:endParaRPr>
          </a:p>
          <a:p>
            <a:pPr algn="ctr">
              <a:buNone/>
            </a:pPr>
            <a:endParaRPr lang="da-DK" sz="3500" dirty="0">
              <a:effectLst/>
              <a:latin typeface="Aptos" panose="020B0004020202020204" pitchFamily="34" charset="0"/>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00F32ACB-6ADF-5284-7FCC-459A7451323D}"/>
              </a:ext>
            </a:extLst>
          </p:cNvPr>
          <p:cNvPicPr>
            <a:picLocks noChangeAspect="1"/>
          </p:cNvPicPr>
          <p:nvPr/>
        </p:nvPicPr>
        <p:blipFill>
          <a:blip r:embed="rId3"/>
          <a:stretch>
            <a:fillRect/>
          </a:stretch>
        </p:blipFill>
        <p:spPr>
          <a:xfrm>
            <a:off x="10220057" y="230188"/>
            <a:ext cx="1359526" cy="1359526"/>
          </a:xfrm>
          <a:prstGeom prst="rect">
            <a:avLst/>
          </a:prstGeom>
        </p:spPr>
      </p:pic>
      <p:sp>
        <p:nvSpPr>
          <p:cNvPr id="5" name="Tekstfelt 4">
            <a:extLst>
              <a:ext uri="{FF2B5EF4-FFF2-40B4-BE49-F238E27FC236}">
                <a16:creationId xmlns:a16="http://schemas.microsoft.com/office/drawing/2014/main" id="{69BED9F1-2C5F-D3DC-0772-3BA270589D3C}"/>
              </a:ext>
            </a:extLst>
          </p:cNvPr>
          <p:cNvSpPr txBox="1"/>
          <p:nvPr/>
        </p:nvSpPr>
        <p:spPr>
          <a:xfrm>
            <a:off x="838200" y="1825625"/>
            <a:ext cx="10515600" cy="4801314"/>
          </a:xfrm>
          <a:prstGeom prst="rect">
            <a:avLst/>
          </a:prstGeom>
          <a:noFill/>
        </p:spPr>
        <p:txBody>
          <a:bodyPr wrap="square" rtlCol="0">
            <a:spAutoFit/>
          </a:bodyPr>
          <a:lstStyle/>
          <a:p>
            <a:r>
              <a:rPr lang="da-DK" dirty="0"/>
              <a:t>Tal sammen ved bordene</a:t>
            </a:r>
          </a:p>
          <a:p>
            <a:endParaRPr lang="da-DK" dirty="0"/>
          </a:p>
          <a:p>
            <a:pPr marL="285750" indent="-285750">
              <a:buFont typeface="Arial" panose="020B0604020202020204" pitchFamily="34" charset="0"/>
              <a:buChar char="•"/>
            </a:pPr>
            <a:r>
              <a:rPr lang="da-DK" dirty="0"/>
              <a:t>Modtager I lønaftaler og ansættelsesbreve?</a:t>
            </a:r>
          </a:p>
          <a:p>
            <a:pPr marL="285750" indent="-285750">
              <a:buFont typeface="Arial" panose="020B0604020202020204" pitchFamily="34" charset="0"/>
              <a:buChar char="•"/>
            </a:pPr>
            <a:r>
              <a:rPr lang="da-DK" dirty="0"/>
              <a:t>Fungerer godkendelsesprocessen? </a:t>
            </a:r>
          </a:p>
          <a:p>
            <a:pPr marL="285750" indent="-285750">
              <a:buFont typeface="Arial" panose="020B0604020202020204" pitchFamily="34" charset="0"/>
              <a:buChar char="•"/>
            </a:pPr>
            <a:endParaRPr lang="da-DK" dirty="0"/>
          </a:p>
          <a:p>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Hvor langt er I med de årlige lønforhandlinger? </a:t>
            </a:r>
          </a:p>
          <a:p>
            <a:pPr marL="285750" indent="-285750">
              <a:buFont typeface="Arial" panose="020B0604020202020204" pitchFamily="34" charset="0"/>
              <a:buChar char="•"/>
            </a:pPr>
            <a:r>
              <a:rPr lang="da-DK" dirty="0"/>
              <a:t>Har I bedt om lønoplysninger forud for lønforhandlingerne? </a:t>
            </a:r>
          </a:p>
          <a:p>
            <a:pPr marL="285750" indent="-285750">
              <a:buFont typeface="Arial" panose="020B0604020202020204" pitchFamily="34" charset="0"/>
              <a:buChar char="•"/>
            </a:pPr>
            <a:r>
              <a:rPr lang="da-DK" dirty="0"/>
              <a:t>Hvordan er det blevet modtaget? </a:t>
            </a:r>
          </a:p>
          <a:p>
            <a:pPr marL="285750" indent="-285750">
              <a:buFont typeface="Arial" panose="020B0604020202020204" pitchFamily="34" charset="0"/>
              <a:buChar char="•"/>
            </a:pPr>
            <a:r>
              <a:rPr lang="da-DK" dirty="0"/>
              <a:t>Har I planlagt arbejdspladsklubmøde med kollegaerne?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Er der noget I har brug for hjælp til?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pic>
        <p:nvPicPr>
          <p:cNvPr id="2050" name="Picture 2" descr="Hvem bestemmer min løn? - YouTube">
            <a:extLst>
              <a:ext uri="{FF2B5EF4-FFF2-40B4-BE49-F238E27FC236}">
                <a16:creationId xmlns:a16="http://schemas.microsoft.com/office/drawing/2014/main" id="{B3A9ABCB-96C1-367F-47D3-B3830C46D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325" y="3755924"/>
            <a:ext cx="4704049" cy="264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3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5CA4B-CE01-D1DC-52E5-64F1622EEE02}"/>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630172C2-1C26-60FB-015D-3C29C105D0A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80E53B5-089F-3415-EFA0-913F80A04302}"/>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3DF21448-5B60-934E-923B-7AB032A2B755}"/>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b="1" dirty="0">
                <a:effectLst>
                  <a:outerShdw blurRad="38100" dist="38100" dir="2700000" algn="tl">
                    <a:srgbClr val="000000">
                      <a:alpha val="43137"/>
                    </a:srgbClr>
                  </a:outerShdw>
                </a:effectLst>
              </a:rPr>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B1C95354-6EFA-1CF7-E74F-D148BC1E889E}"/>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53561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427-83A0-A584-3E1D-FD312AD16AB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4E5139B-F3ED-ECA9-9B5A-90AC3C2CA48F}"/>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7D08935F-3ABB-5ACB-4348-2ACF438F1532}"/>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B249D6E-60D1-12F3-CFD0-2EC48E7CF47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A59609AC-A629-DF9F-AE1C-94F6E1642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D98C893C-6F9E-9C27-DF11-96CA66AF621B}"/>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219523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CBA7-F3FB-F9D7-70CE-8F156DA563E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2C4DD227-6FAF-D631-F902-BF4B3D596FB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F668EAF-6AE0-CEA2-BE4F-1639F77F6AA2}"/>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27181E67-AC7F-B7B0-CED5-A7DAFAFF493D}"/>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b="1" dirty="0">
                <a:effectLst>
                  <a:outerShdw blurRad="38100" dist="38100" dir="2700000" algn="tl">
                    <a:srgbClr val="000000">
                      <a:alpha val="43137"/>
                    </a:srgbClr>
                  </a:outerShdw>
                </a:effectLst>
              </a:rPr>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2362A518-23BE-0E0D-F7C9-BB55B857A2C6}"/>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25938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6A78-0E30-3721-DFF9-AD67C55E19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F55738-F921-98FB-F408-B1AEE25F0E99}"/>
              </a:ext>
            </a:extLst>
          </p:cNvPr>
          <p:cNvSpPr>
            <a:spLocks noGrp="1"/>
          </p:cNvSpPr>
          <p:nvPr>
            <p:ph type="title"/>
          </p:nvPr>
        </p:nvSpPr>
        <p:spPr/>
        <p:txBody>
          <a:bodyPr>
            <a:normAutofit/>
          </a:bodyPr>
          <a:lstStyle/>
          <a:p>
            <a:pPr>
              <a:lnSpc>
                <a:spcPct val="125000"/>
              </a:lnSpc>
              <a:spcAft>
                <a:spcPts val="600"/>
              </a:spcAft>
              <a:buNone/>
            </a:pPr>
            <a:r>
              <a:rPr lang="da-DK" sz="4400" kern="100" dirty="0">
                <a:effectLst/>
                <a:ea typeface="Calibri" panose="020F0502020204030204" pitchFamily="34" charset="0"/>
                <a:cs typeface="Calibri" panose="020F0502020204030204" pitchFamily="34" charset="0"/>
              </a:rPr>
              <a:t>Opsamling på gruppearbejde </a:t>
            </a:r>
            <a:endParaRPr lang="da-DK" b="1" dirty="0">
              <a:effectLst>
                <a:outerShdw blurRad="38100" dist="38100" dir="2700000" algn="tl">
                  <a:srgbClr val="000000">
                    <a:alpha val="43137"/>
                  </a:srgbClr>
                </a:outerShdw>
              </a:effectLst>
            </a:endParaRPr>
          </a:p>
        </p:txBody>
      </p:sp>
      <p:pic>
        <p:nvPicPr>
          <p:cNvPr id="4" name="Billede 3">
            <a:extLst>
              <a:ext uri="{FF2B5EF4-FFF2-40B4-BE49-F238E27FC236}">
                <a16:creationId xmlns:a16="http://schemas.microsoft.com/office/drawing/2014/main" id="{1A7B31CD-6642-A2F2-AAED-02ED15007D41}"/>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6146" name="Picture 2" descr="Opsamling på temadebat: Sådan skaber vi et marked for sociale investeringer  - Altinget">
            <a:extLst>
              <a:ext uri="{FF2B5EF4-FFF2-40B4-BE49-F238E27FC236}">
                <a16:creationId xmlns:a16="http://schemas.microsoft.com/office/drawing/2014/main" id="{BB34ABCC-5F14-8C4E-4C43-5E43F831048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76" r="444"/>
          <a:stretch/>
        </p:blipFill>
        <p:spPr bwMode="auto">
          <a:xfrm>
            <a:off x="6238874" y="3201987"/>
            <a:ext cx="576262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ndenser i samtiden, L2: Opsamling på &quot;tendenser i samtiden&quot;">
            <a:extLst>
              <a:ext uri="{FF2B5EF4-FFF2-40B4-BE49-F238E27FC236}">
                <a16:creationId xmlns:a16="http://schemas.microsoft.com/office/drawing/2014/main" id="{F338505C-2BBA-2998-64DE-D1681479E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17" y="1589714"/>
            <a:ext cx="36195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2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25221-5C42-DF29-78CC-8DD60A6D68F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6968215D-D668-5FE1-4C56-A3B35E3DEF7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A1CE0F48-932E-418F-EE77-FA3E3642865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7A97ABAD-9E84-DED6-536C-FAF982AB409E}"/>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b="1" dirty="0">
                <a:effectLst>
                  <a:outerShdw blurRad="38100" dist="38100" dir="2700000" algn="tl">
                    <a:srgbClr val="000000">
                      <a:alpha val="43137"/>
                    </a:srgbClr>
                  </a:outerShdw>
                </a:effectLst>
              </a:rPr>
              <a:t>Kl.11.00 – 11.15 Gennemgang af frister for at meddele lederne om 6. ferieuge, </a:t>
            </a:r>
            <a:r>
              <a:rPr lang="da-DK" b="1" dirty="0" err="1">
                <a:effectLst>
                  <a:outerShdw blurRad="38100" dist="38100" dir="2700000" algn="tl">
                    <a:srgbClr val="000000">
                      <a:alpha val="43137"/>
                    </a:srgbClr>
                  </a:outerShdw>
                </a:effectLst>
              </a:rPr>
              <a:t>fritvalg</a:t>
            </a:r>
            <a:r>
              <a:rPr lang="da-DK" b="1" dirty="0">
                <a:effectLst>
                  <a:outerShdw blurRad="38100" dist="38100" dir="2700000" algn="tl">
                    <a:srgbClr val="000000">
                      <a:alpha val="43137"/>
                    </a:srgbClr>
                  </a:outerShdw>
                </a:effectLst>
              </a:rPr>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40A38EC0-94B1-BB72-EA46-2BAC8243CB49}"/>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19476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F40D-2CF3-DA50-7D4B-412C346165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88E957-7105-A79C-57D6-F205A2EE14F4}"/>
              </a:ext>
            </a:extLst>
          </p:cNvPr>
          <p:cNvSpPr>
            <a:spLocks noGrp="1"/>
          </p:cNvSpPr>
          <p:nvPr>
            <p:ph type="title"/>
          </p:nvPr>
        </p:nvSpPr>
        <p:spPr/>
        <p:txBody>
          <a:bodyPr/>
          <a:lstStyle/>
          <a:p>
            <a:r>
              <a:rPr lang="da-DK" dirty="0"/>
              <a:t>Frister inden 1. oktober 2025</a:t>
            </a: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CB4970B6-29C4-41BE-D594-B38B9219155C}"/>
              </a:ext>
            </a:extLst>
          </p:cNvPr>
          <p:cNvSpPr>
            <a:spLocks noGrp="1"/>
          </p:cNvSpPr>
          <p:nvPr>
            <p:ph idx="1"/>
          </p:nvPr>
        </p:nvSpPr>
        <p:spPr>
          <a:xfrm>
            <a:off x="838199" y="1825625"/>
            <a:ext cx="9702521" cy="4351338"/>
          </a:xfrm>
        </p:spPr>
        <p:txBody>
          <a:bodyPr>
            <a:normAutofit/>
          </a:bodyPr>
          <a:lstStyle/>
          <a:p>
            <a:r>
              <a:rPr lang="da-DK" sz="2200" dirty="0"/>
              <a:t>HUSK at meddele</a:t>
            </a:r>
          </a:p>
          <a:p>
            <a:r>
              <a:rPr lang="da-DK" sz="2200" dirty="0"/>
              <a:t>Ønske om at afholde eller få udbetalt 6. ferieuge? </a:t>
            </a:r>
          </a:p>
          <a:p>
            <a:r>
              <a:rPr lang="da-DK" sz="2200" dirty="0"/>
              <a:t>Ønske om at afholde </a:t>
            </a:r>
            <a:r>
              <a:rPr lang="da-DK" sz="2200" dirty="0" err="1"/>
              <a:t>fritvalgsdage</a:t>
            </a:r>
            <a:r>
              <a:rPr lang="da-DK" sz="2200" dirty="0"/>
              <a:t> (pædagogmedhjælpere og pædagogiske assistenter fra 55 år – OBS ønskes året inden)</a:t>
            </a:r>
          </a:p>
          <a:p>
            <a:r>
              <a:rPr lang="da-DK" sz="2200" dirty="0"/>
              <a:t>Ønske om at afholde seniordage (ellers indbetales det på pensionen)</a:t>
            </a:r>
          </a:p>
          <a:p>
            <a:r>
              <a:rPr lang="da-DK" sz="2200" dirty="0"/>
              <a:t>Hvorvidt fritvalgstillægget ønskes udbetalt eller på pensionen</a:t>
            </a:r>
          </a:p>
        </p:txBody>
      </p:sp>
      <p:pic>
        <p:nvPicPr>
          <p:cNvPr id="4" name="Billede 3">
            <a:extLst>
              <a:ext uri="{FF2B5EF4-FFF2-40B4-BE49-F238E27FC236}">
                <a16:creationId xmlns:a16="http://schemas.microsoft.com/office/drawing/2014/main" id="{C0A37CE2-4874-2934-1128-D7C38DC88F16}"/>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5" name="Picture 2" descr="Flest vælger ekstra løn - Teknisk Landsforbund">
            <a:extLst>
              <a:ext uri="{FF2B5EF4-FFF2-40B4-BE49-F238E27FC236}">
                <a16:creationId xmlns:a16="http://schemas.microsoft.com/office/drawing/2014/main" id="{23119BAA-B91B-3D56-9F3E-C87A27B703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95" b="96474" l="10000" r="90000">
                        <a14:foregroundMark x1="70000" y1="78421" x2="44702" y2="81474"/>
                        <a14:foregroundMark x1="44702" y1="81474" x2="31649" y2="29474"/>
                        <a14:foregroundMark x1="31649" y1="29474" x2="45719" y2="17526"/>
                        <a14:foregroundMark x1="45719" y1="17526" x2="56211" y2="31737"/>
                        <a14:foregroundMark x1="56211" y1="31737" x2="57895" y2="61421"/>
                        <a14:foregroundMark x1="57895" y1="61421" x2="40561" y2="65895"/>
                        <a14:foregroundMark x1="40561" y1="65895" x2="37018" y2="65368"/>
                        <a14:foregroundMark x1="24702" y1="28947" x2="39123" y2="48947"/>
                        <a14:foregroundMark x1="39123" y1="48947" x2="75649" y2="69842"/>
                        <a14:foregroundMark x1="75649" y1="69842" x2="78175" y2="41895"/>
                        <a14:foregroundMark x1="78175" y1="41895" x2="62596" y2="14368"/>
                        <a14:foregroundMark x1="62596" y1="14368" x2="34632" y2="11842"/>
                        <a14:foregroundMark x1="34632" y1="11842" x2="20561" y2="16211"/>
                        <a14:foregroundMark x1="20561" y1="16211" x2="18947" y2="47947"/>
                        <a14:foregroundMark x1="18947" y1="47947" x2="47895" y2="96474"/>
                        <a14:foregroundMark x1="47895" y1="96474" x2="72035" y2="86368"/>
                        <a14:foregroundMark x1="72035" y1="86368" x2="80281" y2="61895"/>
                        <a14:foregroundMark x1="80281" y1="61895" x2="80140" y2="56105"/>
                        <a14:foregroundMark x1="68175" y1="42526" x2="68175" y2="42526"/>
                        <a14:foregroundMark x1="68175" y1="42526" x2="68175" y2="42526"/>
                        <a14:foregroundMark x1="62737" y1="39263" x2="65649" y2="64263"/>
                        <a14:foregroundMark x1="51158" y1="3895" x2="59474" y2="8789"/>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20632" y="3908552"/>
            <a:ext cx="3876485" cy="25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4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2AD38-444E-5E61-3ABE-5BDBF8F06F00}"/>
              </a:ext>
            </a:extLst>
          </p:cNvPr>
          <p:cNvSpPr>
            <a:spLocks noGrp="1"/>
          </p:cNvSpPr>
          <p:nvPr>
            <p:ph type="title"/>
          </p:nvPr>
        </p:nvSpPr>
        <p:spPr/>
        <p:txBody>
          <a:bodyPr/>
          <a:lstStyle/>
          <a:p>
            <a:r>
              <a:rPr lang="da-DK" b="1" dirty="0">
                <a:effectLst>
                  <a:outerShdw blurRad="38100" dist="38100" dir="2700000" algn="tl">
                    <a:srgbClr val="000000">
                      <a:alpha val="43137"/>
                    </a:srgbClr>
                  </a:outerShdw>
                </a:effectLst>
              </a:rPr>
              <a:t>Ændring i fritvalgstillæg </a:t>
            </a:r>
          </a:p>
        </p:txBody>
      </p:sp>
      <p:sp>
        <p:nvSpPr>
          <p:cNvPr id="3" name="Pladsholder til indhold 2">
            <a:extLst>
              <a:ext uri="{FF2B5EF4-FFF2-40B4-BE49-F238E27FC236}">
                <a16:creationId xmlns:a16="http://schemas.microsoft.com/office/drawing/2014/main" id="{DEFBBF9E-0D5E-7E2F-24BC-96F903FC88A8}"/>
              </a:ext>
            </a:extLst>
          </p:cNvPr>
          <p:cNvSpPr>
            <a:spLocks noGrp="1"/>
          </p:cNvSpPr>
          <p:nvPr>
            <p:ph idx="1"/>
          </p:nvPr>
        </p:nvSpPr>
        <p:spPr>
          <a:xfrm>
            <a:off x="838200" y="1825625"/>
            <a:ext cx="8805672" cy="4351338"/>
          </a:xfrm>
        </p:spPr>
        <p:txBody>
          <a:bodyPr>
            <a:normAutofit/>
          </a:bodyPr>
          <a:lstStyle/>
          <a:p>
            <a:r>
              <a:rPr lang="da-DK" sz="2200" dirty="0"/>
              <a:t>Tidligere blev fritvalgstillægget automatisk udbetalt, hvis I ikke aktivt havde bedt om at få det som pension. </a:t>
            </a:r>
            <a:br>
              <a:rPr lang="da-DK" sz="2200" dirty="0"/>
            </a:br>
            <a:r>
              <a:rPr lang="da-DK" sz="2200" dirty="0"/>
              <a:t>Dette ændres nu, så det fremover kommer på pensionen, hvis I ikke inden 1. oktober 2025 oplyser jeres ledelse om, at I ønsker dem udbetalt med lønnen. </a:t>
            </a:r>
          </a:p>
          <a:p>
            <a:endParaRPr lang="da-DK" sz="2200" dirty="0"/>
          </a:p>
          <a:p>
            <a:endParaRPr lang="da-DK" sz="2200" dirty="0"/>
          </a:p>
          <a:p>
            <a:r>
              <a:rPr lang="da-DK" sz="2200" dirty="0"/>
              <a:t>§ 14 stk. 3 </a:t>
            </a:r>
            <a:r>
              <a:rPr lang="da-DK" sz="2200" i="1" dirty="0"/>
              <a:t>For alle ansatte vil udgangspunktet for </a:t>
            </a:r>
            <a:r>
              <a:rPr lang="da-DK" sz="2200" i="1" dirty="0" err="1"/>
              <a:t>fritvalg</a:t>
            </a:r>
            <a:r>
              <a:rPr lang="da-DK" sz="2200" i="1" dirty="0"/>
              <a:t> fra 1. januar 2026 være, at der ydes forhøjelse af pensionsbidraget, dog således, at medarbejderen inden 1. oktober 2025 kan give besked om, at der ønskes kontant udbetaling</a:t>
            </a:r>
          </a:p>
        </p:txBody>
      </p:sp>
      <p:pic>
        <p:nvPicPr>
          <p:cNvPr id="4" name="Billede 3">
            <a:extLst>
              <a:ext uri="{FF2B5EF4-FFF2-40B4-BE49-F238E27FC236}">
                <a16:creationId xmlns:a16="http://schemas.microsoft.com/office/drawing/2014/main" id="{A7735CAB-6940-FED0-ABB7-6C06DDF47DC3}"/>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5" name="Picture 2" descr="Flest vælger ekstra løn - Teknisk Landsforbund">
            <a:extLst>
              <a:ext uri="{FF2B5EF4-FFF2-40B4-BE49-F238E27FC236}">
                <a16:creationId xmlns:a16="http://schemas.microsoft.com/office/drawing/2014/main" id="{AECE379C-84BE-21F6-11FA-CFD68D93316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95" b="96474" l="10000" r="90000">
                        <a14:foregroundMark x1="70000" y1="78421" x2="44702" y2="81474"/>
                        <a14:foregroundMark x1="44702" y1="81474" x2="31649" y2="29474"/>
                        <a14:foregroundMark x1="31649" y1="29474" x2="45719" y2="17526"/>
                        <a14:foregroundMark x1="45719" y1="17526" x2="56211" y2="31737"/>
                        <a14:foregroundMark x1="56211" y1="31737" x2="57895" y2="61421"/>
                        <a14:foregroundMark x1="57895" y1="61421" x2="40561" y2="65895"/>
                        <a14:foregroundMark x1="40561" y1="65895" x2="37018" y2="65368"/>
                        <a14:foregroundMark x1="24702" y1="28947" x2="39123" y2="48947"/>
                        <a14:foregroundMark x1="39123" y1="48947" x2="75649" y2="69842"/>
                        <a14:foregroundMark x1="75649" y1="69842" x2="78175" y2="41895"/>
                        <a14:foregroundMark x1="78175" y1="41895" x2="62596" y2="14368"/>
                        <a14:foregroundMark x1="62596" y1="14368" x2="34632" y2="11842"/>
                        <a14:foregroundMark x1="34632" y1="11842" x2="20561" y2="16211"/>
                        <a14:foregroundMark x1="20561" y1="16211" x2="18947" y2="47947"/>
                        <a14:foregroundMark x1="18947" y1="47947" x2="47895" y2="96474"/>
                        <a14:foregroundMark x1="47895" y1="96474" x2="72035" y2="86368"/>
                        <a14:foregroundMark x1="72035" y1="86368" x2="80281" y2="61895"/>
                        <a14:foregroundMark x1="80281" y1="61895" x2="80140" y2="56105"/>
                        <a14:foregroundMark x1="68175" y1="42526" x2="68175" y2="42526"/>
                        <a14:foregroundMark x1="68175" y1="42526" x2="68175" y2="42526"/>
                        <a14:foregroundMark x1="62737" y1="39263" x2="65649" y2="64263"/>
                        <a14:foregroundMark x1="51158" y1="3895" x2="59474" y2="8789"/>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80922" y="2246566"/>
            <a:ext cx="3876485" cy="25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3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47302-A251-ED76-749F-BA8343213A4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849BF37-DCE8-9889-F154-9E5A146ADC2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B27D548F-99FD-D247-E0AF-7BCCCFA1E2D0}"/>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D1888C24-AF3F-6A07-0FCA-94AC3FE8682E}"/>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b="1" dirty="0">
                <a:effectLst>
                  <a:outerShdw blurRad="38100" dist="38100" dir="2700000" algn="tl">
                    <a:srgbClr val="000000">
                      <a:alpha val="43137"/>
                    </a:srgbClr>
                  </a:outerShdw>
                </a:effectLst>
              </a:rPr>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BD89D738-B646-289A-9CC8-BDB763B2099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08953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0090-E552-B7C6-8875-9BDFF0A189D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696A5BAE-F93D-EC99-C504-FC07824E92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5BC31BB2-5326-457D-45C1-4B902421DAEA}"/>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4595A68C-4933-15ED-A14C-6981A9A211F4}"/>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b="1" dirty="0">
                <a:effectLst>
                  <a:outerShdw blurRad="38100" dist="38100" dir="2700000" algn="tl">
                    <a:srgbClr val="000000">
                      <a:alpha val="43137"/>
                    </a:srgbClr>
                  </a:outerShdw>
                </a:effectLst>
              </a:rPr>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034B6EC2-4203-1A08-9AFE-2FCC3F64D407}"/>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75531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574E"/>
        </a:solidFill>
        <a:effectLst/>
      </p:bgPr>
    </p:bg>
    <p:spTree>
      <p:nvGrpSpPr>
        <p:cNvPr id="1" name=""/>
        <p:cNvGrpSpPr/>
        <p:nvPr/>
      </p:nvGrpSpPr>
      <p:grpSpPr>
        <a:xfrm>
          <a:off x="0" y="0"/>
          <a:ext cx="0" cy="0"/>
          <a:chOff x="0" y="0"/>
          <a:chExt cx="0" cy="0"/>
        </a:xfrm>
      </p:grpSpPr>
      <p:sp>
        <p:nvSpPr>
          <p:cNvPr id="2" name="Freeform 2"/>
          <p:cNvSpPr/>
          <p:nvPr/>
        </p:nvSpPr>
        <p:spPr>
          <a:xfrm>
            <a:off x="10612482" y="3892985"/>
            <a:ext cx="1451101" cy="2279215"/>
          </a:xfrm>
          <a:custGeom>
            <a:avLst/>
            <a:gdLst/>
            <a:ahLst/>
            <a:cxnLst/>
            <a:rect l="l" t="t" r="r" b="b"/>
            <a:pathLst>
              <a:path w="2176651" h="3418823">
                <a:moveTo>
                  <a:pt x="0" y="0"/>
                </a:moveTo>
                <a:lnTo>
                  <a:pt x="2176650" y="0"/>
                </a:lnTo>
                <a:lnTo>
                  <a:pt x="2176650" y="3418823"/>
                </a:lnTo>
                <a:lnTo>
                  <a:pt x="0" y="34188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3" name="Freeform 3"/>
          <p:cNvSpPr/>
          <p:nvPr/>
        </p:nvSpPr>
        <p:spPr>
          <a:xfrm>
            <a:off x="8985055" y="5163928"/>
            <a:ext cx="3405923" cy="2853879"/>
          </a:xfrm>
          <a:custGeom>
            <a:avLst/>
            <a:gdLst/>
            <a:ahLst/>
            <a:cxnLst/>
            <a:rect l="l" t="t" r="r" b="b"/>
            <a:pathLst>
              <a:path w="5108884" h="4280819">
                <a:moveTo>
                  <a:pt x="0" y="0"/>
                </a:moveTo>
                <a:lnTo>
                  <a:pt x="5108885" y="0"/>
                </a:lnTo>
                <a:lnTo>
                  <a:pt x="5108885" y="4280820"/>
                </a:lnTo>
                <a:lnTo>
                  <a:pt x="0" y="4280820"/>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4" name="Freeform 4"/>
          <p:cNvSpPr/>
          <p:nvPr/>
        </p:nvSpPr>
        <p:spPr>
          <a:xfrm>
            <a:off x="274701" y="4619451"/>
            <a:ext cx="530429" cy="577338"/>
          </a:xfrm>
          <a:custGeom>
            <a:avLst/>
            <a:gdLst/>
            <a:ahLst/>
            <a:cxnLst/>
            <a:rect l="l" t="t" r="r" b="b"/>
            <a:pathLst>
              <a:path w="795644" h="866007">
                <a:moveTo>
                  <a:pt x="0" y="0"/>
                </a:moveTo>
                <a:lnTo>
                  <a:pt x="795644" y="0"/>
                </a:lnTo>
                <a:lnTo>
                  <a:pt x="795644" y="866007"/>
                </a:lnTo>
                <a:lnTo>
                  <a:pt x="0" y="866007"/>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5" name="Freeform 5"/>
          <p:cNvSpPr/>
          <p:nvPr/>
        </p:nvSpPr>
        <p:spPr>
          <a:xfrm>
            <a:off x="210777" y="1481354"/>
            <a:ext cx="594354" cy="710737"/>
          </a:xfrm>
          <a:custGeom>
            <a:avLst/>
            <a:gdLst/>
            <a:ahLst/>
            <a:cxnLst/>
            <a:rect l="l" t="t" r="r" b="b"/>
            <a:pathLst>
              <a:path w="891531" h="1066105">
                <a:moveTo>
                  <a:pt x="0" y="0"/>
                </a:moveTo>
                <a:lnTo>
                  <a:pt x="891530" y="0"/>
                </a:lnTo>
                <a:lnTo>
                  <a:pt x="891530" y="1066106"/>
                </a:lnTo>
                <a:lnTo>
                  <a:pt x="0" y="10661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6" name="Freeform 6"/>
          <p:cNvSpPr/>
          <p:nvPr/>
        </p:nvSpPr>
        <p:spPr>
          <a:xfrm>
            <a:off x="0" y="5453667"/>
            <a:ext cx="4876800" cy="1673352"/>
          </a:xfrm>
          <a:custGeom>
            <a:avLst/>
            <a:gdLst/>
            <a:ahLst/>
            <a:cxnLst/>
            <a:rect l="l" t="t" r="r" b="b"/>
            <a:pathLst>
              <a:path w="7315200" h="2510028">
                <a:moveTo>
                  <a:pt x="0" y="0"/>
                </a:moveTo>
                <a:lnTo>
                  <a:pt x="7315200" y="0"/>
                </a:lnTo>
                <a:lnTo>
                  <a:pt x="7315200" y="2510028"/>
                </a:lnTo>
                <a:lnTo>
                  <a:pt x="0" y="2510028"/>
                </a:lnTo>
                <a:lnTo>
                  <a:pt x="0" y="0"/>
                </a:lnTo>
                <a:close/>
              </a:path>
            </a:pathLst>
          </a:custGeom>
          <a:blipFill>
            <a:blip r:embed="rId8">
              <a:alphaModFix amt="41000"/>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7" name="Freeform 7"/>
          <p:cNvSpPr/>
          <p:nvPr/>
        </p:nvSpPr>
        <p:spPr>
          <a:xfrm>
            <a:off x="3978680" y="348801"/>
            <a:ext cx="6541521" cy="5257748"/>
          </a:xfrm>
          <a:custGeom>
            <a:avLst/>
            <a:gdLst/>
            <a:ahLst/>
            <a:cxnLst/>
            <a:rect l="l" t="t" r="r" b="b"/>
            <a:pathLst>
              <a:path w="9812282" h="7886622">
                <a:moveTo>
                  <a:pt x="0" y="0"/>
                </a:moveTo>
                <a:lnTo>
                  <a:pt x="9812283" y="0"/>
                </a:lnTo>
                <a:lnTo>
                  <a:pt x="9812283" y="7886622"/>
                </a:lnTo>
                <a:lnTo>
                  <a:pt x="0" y="7886622"/>
                </a:lnTo>
                <a:lnTo>
                  <a:pt x="0" y="0"/>
                </a:lnTo>
                <a:close/>
              </a:path>
            </a:pathLst>
          </a:custGeom>
          <a:blipFill>
            <a:blip r:embed="rId10">
              <a:alphaModFix amt="7999"/>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8" name="Freeform 8"/>
          <p:cNvSpPr/>
          <p:nvPr/>
        </p:nvSpPr>
        <p:spPr>
          <a:xfrm>
            <a:off x="272983" y="2357192"/>
            <a:ext cx="532147" cy="421061"/>
          </a:xfrm>
          <a:custGeom>
            <a:avLst/>
            <a:gdLst/>
            <a:ahLst/>
            <a:cxnLst/>
            <a:rect l="l" t="t" r="r" b="b"/>
            <a:pathLst>
              <a:path w="798221" h="631592">
                <a:moveTo>
                  <a:pt x="0" y="0"/>
                </a:moveTo>
                <a:lnTo>
                  <a:pt x="798221" y="0"/>
                </a:lnTo>
                <a:lnTo>
                  <a:pt x="798221" y="631592"/>
                </a:lnTo>
                <a:lnTo>
                  <a:pt x="0" y="6315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9" name="Freeform 9"/>
          <p:cNvSpPr/>
          <p:nvPr/>
        </p:nvSpPr>
        <p:spPr>
          <a:xfrm>
            <a:off x="304086" y="2988384"/>
            <a:ext cx="501044" cy="669174"/>
          </a:xfrm>
          <a:custGeom>
            <a:avLst/>
            <a:gdLst/>
            <a:ahLst/>
            <a:cxnLst/>
            <a:rect l="l" t="t" r="r" b="b"/>
            <a:pathLst>
              <a:path w="751566" h="1003761">
                <a:moveTo>
                  <a:pt x="0" y="0"/>
                </a:moveTo>
                <a:lnTo>
                  <a:pt x="751566" y="0"/>
                </a:lnTo>
                <a:lnTo>
                  <a:pt x="751566" y="1003762"/>
                </a:lnTo>
                <a:lnTo>
                  <a:pt x="0" y="10037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10" name="TextBox 10"/>
          <p:cNvSpPr txBox="1"/>
          <p:nvPr/>
        </p:nvSpPr>
        <p:spPr>
          <a:xfrm>
            <a:off x="469524" y="310701"/>
            <a:ext cx="11921455" cy="12438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313"/>
              </a:lnSpc>
            </a:pPr>
            <a:r>
              <a:rPr lang="en-US" sz="2366" b="1" u="sng" dirty="0" err="1">
                <a:latin typeface="Rajdhani Bold"/>
                <a:ea typeface="Rajdhani Bold"/>
                <a:cs typeface="Rajdhani Bold"/>
                <a:sym typeface="Rajdhani Bold"/>
              </a:rPr>
              <a:t>Årsmøde</a:t>
            </a:r>
            <a:r>
              <a:rPr lang="en-US" sz="2366" b="1" u="sng" dirty="0">
                <a:latin typeface="Rajdhani Bold"/>
                <a:ea typeface="Rajdhani Bold"/>
                <a:cs typeface="Rajdhani Bold"/>
                <a:sym typeface="Rajdhani Bold"/>
              </a:rPr>
              <a:t> 2025 for alle </a:t>
            </a:r>
            <a:r>
              <a:rPr lang="en-US" sz="2366" b="1" u="sng" dirty="0" err="1">
                <a:latin typeface="Rajdhani Bold"/>
                <a:ea typeface="Rajdhani Bold"/>
                <a:cs typeface="Rajdhani Bold"/>
                <a:sym typeface="Rajdhani Bold"/>
              </a:rPr>
              <a:t>områderne</a:t>
            </a:r>
            <a:r>
              <a:rPr lang="en-US" sz="2366" b="1" u="sng" dirty="0">
                <a:latin typeface="Rajdhani Bold"/>
                <a:ea typeface="Rajdhani Bold"/>
                <a:cs typeface="Rajdhani Bold"/>
                <a:sym typeface="Rajdhani Bold"/>
              </a:rPr>
              <a:t>. </a:t>
            </a:r>
          </a:p>
          <a:p>
            <a:pPr algn="ctr">
              <a:lnSpc>
                <a:spcPts val="3313"/>
              </a:lnSpc>
            </a:pPr>
            <a:r>
              <a:rPr lang="en-US" sz="2366" b="1" u="sng" dirty="0" err="1">
                <a:latin typeface="Rajdhani Bold"/>
                <a:ea typeface="Rajdhani Bold"/>
                <a:cs typeface="Rajdhani Bold"/>
                <a:sym typeface="Rajdhani Bold"/>
              </a:rPr>
              <a:t>Mandag</a:t>
            </a:r>
            <a:r>
              <a:rPr lang="en-US" sz="2366" b="1" u="sng" dirty="0">
                <a:latin typeface="Rajdhani Bold"/>
                <a:ea typeface="Rajdhani Bold"/>
                <a:cs typeface="Rajdhani Bold"/>
                <a:sym typeface="Rajdhani Bold"/>
              </a:rPr>
              <a:t> den 22. </a:t>
            </a:r>
            <a:r>
              <a:rPr lang="en-US" sz="2366" b="1" u="sng" dirty="0" err="1">
                <a:latin typeface="Rajdhani Bold"/>
                <a:ea typeface="Rajdhani Bold"/>
                <a:cs typeface="Rajdhani Bold"/>
                <a:sym typeface="Rajdhani Bold"/>
              </a:rPr>
              <a:t>september</a:t>
            </a:r>
            <a:r>
              <a:rPr lang="en-US" sz="2366" b="1" u="sng" dirty="0">
                <a:latin typeface="Rajdhani Bold"/>
                <a:ea typeface="Rajdhani Bold"/>
                <a:cs typeface="Rajdhani Bold"/>
                <a:sym typeface="Rajdhani Bold"/>
              </a:rPr>
              <a:t> 2025 kl. 17-21 i Amager </a:t>
            </a:r>
            <a:r>
              <a:rPr lang="en-US" sz="2366" b="1" u="sng" dirty="0" err="1">
                <a:latin typeface="Rajdhani Bold"/>
                <a:ea typeface="Rajdhani Bold"/>
                <a:cs typeface="Rajdhani Bold"/>
                <a:sym typeface="Rajdhani Bold"/>
              </a:rPr>
              <a:t>Selskabslokaler</a:t>
            </a:r>
            <a:endParaRPr lang="en-US" sz="2366" b="1" u="sng" dirty="0">
              <a:latin typeface="Rajdhani Bold"/>
              <a:ea typeface="Rajdhani Bold"/>
              <a:cs typeface="Rajdhani Bold"/>
              <a:sym typeface="Rajdhani Bold"/>
            </a:endParaRPr>
          </a:p>
          <a:p>
            <a:pPr algn="l">
              <a:lnSpc>
                <a:spcPts val="3313"/>
              </a:lnSpc>
            </a:pPr>
            <a:endParaRPr lang="en-US" sz="2366" b="1" u="sng" dirty="0">
              <a:solidFill>
                <a:srgbClr val="EDEDF8"/>
              </a:solidFill>
              <a:latin typeface="Rajdhani Bold"/>
              <a:ea typeface="Rajdhani Bold"/>
              <a:cs typeface="Rajdhani Bold"/>
              <a:sym typeface="Rajdhani Bold"/>
            </a:endParaRPr>
          </a:p>
        </p:txBody>
      </p:sp>
      <p:sp>
        <p:nvSpPr>
          <p:cNvPr id="11" name="TextBox 11"/>
          <p:cNvSpPr txBox="1"/>
          <p:nvPr/>
        </p:nvSpPr>
        <p:spPr>
          <a:xfrm>
            <a:off x="1118387" y="1088787"/>
            <a:ext cx="7570293" cy="35496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021"/>
              </a:lnSpc>
            </a:pPr>
            <a:r>
              <a:rPr lang="en-US" sz="2158" b="1" dirty="0">
                <a:latin typeface="Rajdhani Medium"/>
                <a:ea typeface="Rajdhani Medium"/>
                <a:cs typeface="Rajdhani Medium"/>
                <a:sym typeface="Rajdhani Medium"/>
              </a:rPr>
              <a:t>Der </a:t>
            </a:r>
            <a:r>
              <a:rPr lang="en-US" sz="2158" b="1" dirty="0" err="1">
                <a:latin typeface="Rajdhani Medium"/>
                <a:ea typeface="Rajdhani Medium"/>
                <a:cs typeface="Rajdhani Medium"/>
                <a:sym typeface="Rajdhani Medium"/>
              </a:rPr>
              <a:t>vil</a:t>
            </a:r>
            <a:r>
              <a:rPr lang="en-US" sz="2158" b="1" dirty="0">
                <a:latin typeface="Rajdhani Medium"/>
                <a:ea typeface="Rajdhani Medium"/>
                <a:cs typeface="Rajdhani Medium"/>
                <a:sym typeface="Rajdhani Medium"/>
              </a:rPr>
              <a:t> </a:t>
            </a:r>
            <a:r>
              <a:rPr lang="en-US" sz="2158" b="1" dirty="0" err="1">
                <a:latin typeface="Rajdhani Medium"/>
                <a:ea typeface="Rajdhani Medium"/>
                <a:cs typeface="Rajdhani Medium"/>
                <a:sym typeface="Rajdhani Medium"/>
              </a:rPr>
              <a:t>være</a:t>
            </a:r>
            <a:r>
              <a:rPr lang="en-US" sz="2158" b="1" dirty="0">
                <a:latin typeface="Rajdhani Medium"/>
                <a:ea typeface="Rajdhani Medium"/>
                <a:cs typeface="Rajdhani Medium"/>
                <a:sym typeface="Rajdhani Medium"/>
              </a:rPr>
              <a:t>: </a:t>
            </a:r>
          </a:p>
          <a:p>
            <a:pPr algn="l">
              <a:lnSpc>
                <a:spcPts val="1715"/>
              </a:lnSpc>
            </a:pPr>
            <a:endParaRPr lang="en-US" sz="2158" b="1" dirty="0">
              <a:latin typeface="Rajdhani Medium"/>
              <a:ea typeface="Rajdhani Medium"/>
              <a:cs typeface="Rajdhani Medium"/>
              <a:sym typeface="Rajdhani Medium"/>
            </a:endParaRPr>
          </a:p>
          <a:p>
            <a:pPr algn="l">
              <a:lnSpc>
                <a:spcPts val="3021"/>
              </a:lnSpc>
            </a:pPr>
            <a:r>
              <a:rPr lang="en-US" sz="2158" b="1" dirty="0">
                <a:latin typeface="Rajdhani Medium"/>
                <a:ea typeface="Rajdhani Medium"/>
                <a:cs typeface="Rajdhani Medium"/>
                <a:sym typeface="Rajdhani Medium"/>
              </a:rPr>
              <a:t>Fællesskab</a:t>
            </a:r>
          </a:p>
          <a:p>
            <a:pPr algn="l">
              <a:lnSpc>
                <a:spcPts val="2923"/>
              </a:lnSpc>
            </a:pPr>
            <a:endParaRPr lang="en-US" sz="2158" b="1" dirty="0">
              <a:latin typeface="Rajdhani Medium"/>
              <a:ea typeface="Rajdhani Medium"/>
              <a:cs typeface="Rajdhani Medium"/>
              <a:sym typeface="Rajdhani Medium"/>
            </a:endParaRPr>
          </a:p>
          <a:p>
            <a:pPr algn="l">
              <a:lnSpc>
                <a:spcPts val="2643"/>
              </a:lnSpc>
            </a:pPr>
            <a:r>
              <a:rPr lang="en-US" sz="1888" b="1" dirty="0">
                <a:latin typeface="Rajdhani Medium"/>
                <a:ea typeface="Rajdhani Medium"/>
                <a:cs typeface="Rajdhani Medium"/>
                <a:sym typeface="Rajdhani Medium"/>
              </a:rPr>
              <a:t>Mad &amp; </a:t>
            </a:r>
            <a:r>
              <a:rPr lang="en-US" sz="1888" b="1" dirty="0" err="1">
                <a:latin typeface="Rajdhani Medium"/>
                <a:ea typeface="Rajdhani Medium"/>
                <a:cs typeface="Rajdhani Medium"/>
                <a:sym typeface="Rajdhani Medium"/>
              </a:rPr>
              <a:t>drikke</a:t>
            </a:r>
            <a:endParaRPr lang="en-US" sz="1888" b="1" dirty="0">
              <a:latin typeface="Rajdhani Medium"/>
              <a:ea typeface="Rajdhani Medium"/>
              <a:cs typeface="Rajdhani Medium"/>
              <a:sym typeface="Rajdhani Medium"/>
            </a:endParaRPr>
          </a:p>
          <a:p>
            <a:pPr algn="l">
              <a:lnSpc>
                <a:spcPts val="3857"/>
              </a:lnSpc>
            </a:pPr>
            <a:endParaRPr lang="en-US" sz="1888" b="1" dirty="0">
              <a:latin typeface="Rajdhani Medium"/>
              <a:ea typeface="Rajdhani Medium"/>
              <a:cs typeface="Rajdhani Medium"/>
              <a:sym typeface="Rajdhani Medium"/>
            </a:endParaRPr>
          </a:p>
          <a:p>
            <a:pPr algn="l">
              <a:lnSpc>
                <a:spcPts val="2643"/>
              </a:lnSpc>
            </a:pPr>
            <a:r>
              <a:rPr lang="en-US" sz="1888" b="1" dirty="0" err="1">
                <a:latin typeface="Rajdhani Medium"/>
                <a:ea typeface="Rajdhani Medium"/>
                <a:cs typeface="Rajdhani Medium"/>
                <a:sym typeface="Rajdhani Medium"/>
              </a:rPr>
              <a:t>Nyt</a:t>
            </a:r>
            <a:r>
              <a:rPr lang="en-US" sz="1888" b="1" dirty="0">
                <a:latin typeface="Rajdhani Medium"/>
                <a:ea typeface="Rajdhani Medium"/>
                <a:cs typeface="Rajdhani Medium"/>
                <a:sym typeface="Rajdhani Medium"/>
              </a:rPr>
              <a:t> </a:t>
            </a:r>
            <a:r>
              <a:rPr lang="en-US" sz="1888" b="1" dirty="0" err="1">
                <a:latin typeface="Rajdhani Medium"/>
                <a:ea typeface="Rajdhani Medium"/>
                <a:cs typeface="Rajdhani Medium"/>
                <a:sym typeface="Rajdhani Medium"/>
              </a:rPr>
              <a:t>fra</a:t>
            </a:r>
            <a:r>
              <a:rPr lang="en-US" sz="1888" b="1" dirty="0">
                <a:latin typeface="Rajdhani Medium"/>
                <a:ea typeface="Rajdhani Medium"/>
                <a:cs typeface="Rajdhani Medium"/>
                <a:sym typeface="Rajdhani Medium"/>
              </a:rPr>
              <a:t> </a:t>
            </a:r>
            <a:r>
              <a:rPr lang="en-US" sz="1888" b="1" dirty="0" err="1">
                <a:latin typeface="Rajdhani Medium"/>
                <a:ea typeface="Rajdhani Medium"/>
                <a:cs typeface="Rajdhani Medium"/>
                <a:sym typeface="Rajdhani Medium"/>
              </a:rPr>
              <a:t>områdets</a:t>
            </a:r>
            <a:r>
              <a:rPr lang="en-US" sz="1888" b="1" dirty="0">
                <a:latin typeface="Rajdhani Medium"/>
                <a:ea typeface="Rajdhani Medium"/>
                <a:cs typeface="Rajdhani Medium"/>
                <a:sym typeface="Rajdhani Medium"/>
              </a:rPr>
              <a:t> </a:t>
            </a:r>
            <a:r>
              <a:rPr lang="en-US" sz="1888" b="1" dirty="0" err="1">
                <a:latin typeface="Rajdhani Medium"/>
                <a:ea typeface="Rajdhani Medium"/>
                <a:cs typeface="Rajdhani Medium"/>
                <a:sym typeface="Rajdhani Medium"/>
              </a:rPr>
              <a:t>politiske</a:t>
            </a:r>
            <a:r>
              <a:rPr lang="en-US" sz="1888" b="1" dirty="0">
                <a:latin typeface="Rajdhani Medium"/>
                <a:ea typeface="Rajdhani Medium"/>
                <a:cs typeface="Rajdhani Medium"/>
                <a:sym typeface="Rajdhani Medium"/>
              </a:rPr>
              <a:t> </a:t>
            </a:r>
            <a:r>
              <a:rPr lang="en-US" sz="1888" b="1" dirty="0" err="1">
                <a:latin typeface="Rajdhani Medium"/>
                <a:ea typeface="Rajdhani Medium"/>
                <a:cs typeface="Rajdhani Medium"/>
                <a:sym typeface="Rajdhani Medium"/>
              </a:rPr>
              <a:t>arbejde</a:t>
            </a:r>
            <a:r>
              <a:rPr lang="en-US" sz="1888" b="1" dirty="0">
                <a:latin typeface="Rajdhani Medium"/>
                <a:ea typeface="Rajdhani Medium"/>
                <a:cs typeface="Rajdhani Medium"/>
                <a:sym typeface="Rajdhani Medium"/>
              </a:rPr>
              <a:t> </a:t>
            </a:r>
          </a:p>
          <a:p>
            <a:pPr algn="l">
              <a:lnSpc>
                <a:spcPts val="3017"/>
              </a:lnSpc>
            </a:pPr>
            <a:endParaRPr lang="en-US" sz="1888" b="1" dirty="0">
              <a:latin typeface="Rajdhani Medium"/>
              <a:ea typeface="Rajdhani Medium"/>
              <a:cs typeface="Rajdhani Medium"/>
              <a:sym typeface="Rajdhani Medium"/>
            </a:endParaRPr>
          </a:p>
          <a:p>
            <a:pPr algn="l">
              <a:lnSpc>
                <a:spcPts val="2643"/>
              </a:lnSpc>
            </a:pPr>
            <a:r>
              <a:rPr lang="en-US" sz="1888" b="1" dirty="0" err="1">
                <a:latin typeface="Rajdhani Medium"/>
                <a:ea typeface="Rajdhani Medium"/>
                <a:cs typeface="Rajdhani Medium"/>
                <a:sym typeface="Rajdhani Medium"/>
              </a:rPr>
              <a:t>Oplæg</a:t>
            </a:r>
            <a:r>
              <a:rPr lang="en-US" sz="1888" b="1" dirty="0">
                <a:latin typeface="Rajdhani Medium"/>
                <a:ea typeface="Rajdhani Medium"/>
                <a:cs typeface="Rajdhani Medium"/>
                <a:sym typeface="Rajdhani Medium"/>
              </a:rPr>
              <a:t> om </a:t>
            </a:r>
            <a:r>
              <a:rPr lang="en-US" sz="1888" b="1" dirty="0" err="1">
                <a:latin typeface="Rajdhani Medium"/>
                <a:ea typeface="Rajdhani Medium"/>
                <a:cs typeface="Rajdhani Medium"/>
                <a:sym typeface="Rajdhani Medium"/>
              </a:rPr>
              <a:t>moralsk</a:t>
            </a:r>
            <a:r>
              <a:rPr lang="en-US" sz="1888" b="1" dirty="0">
                <a:latin typeface="Rajdhani Medium"/>
                <a:ea typeface="Rajdhani Medium"/>
                <a:cs typeface="Rajdhani Medium"/>
                <a:sym typeface="Rajdhani Medium"/>
              </a:rPr>
              <a:t> stress </a:t>
            </a:r>
            <a:r>
              <a:rPr lang="en-US" sz="1888" b="1" dirty="0" err="1">
                <a:latin typeface="Rajdhani Medium"/>
                <a:ea typeface="Rajdhani Medium"/>
                <a:cs typeface="Rajdhani Medium"/>
                <a:sym typeface="Rajdhani Medium"/>
              </a:rPr>
              <a:t>ved</a:t>
            </a:r>
            <a:r>
              <a:rPr lang="en-US" sz="1888" b="1" dirty="0">
                <a:latin typeface="Rajdhani Medium"/>
                <a:ea typeface="Rajdhani Medium"/>
                <a:cs typeface="Rajdhani Medium"/>
                <a:sym typeface="Rajdhani Medium"/>
              </a:rPr>
              <a:t> Nana Katrine Vaaben - og </a:t>
            </a:r>
            <a:r>
              <a:rPr lang="en-US" sz="1888" b="1" dirty="0" err="1">
                <a:latin typeface="Rajdhani Medium"/>
                <a:ea typeface="Rajdhani Medium"/>
                <a:cs typeface="Rajdhani Medium"/>
                <a:sym typeface="Rajdhani Medium"/>
              </a:rPr>
              <a:t>lidt</a:t>
            </a:r>
            <a:r>
              <a:rPr lang="en-US" sz="1888" b="1" dirty="0">
                <a:latin typeface="Rajdhani Medium"/>
                <a:ea typeface="Rajdhani Medium"/>
                <a:cs typeface="Rajdhani Medium"/>
                <a:sym typeface="Rajdhani Medium"/>
              </a:rPr>
              <a:t> </a:t>
            </a:r>
            <a:r>
              <a:rPr lang="en-US" sz="1888" b="1" dirty="0" err="1">
                <a:latin typeface="Rajdhani Medium"/>
                <a:ea typeface="Rajdhani Medium"/>
                <a:cs typeface="Rajdhani Medium"/>
                <a:sym typeface="Rajdhani Medium"/>
              </a:rPr>
              <a:t>underholdning</a:t>
            </a:r>
            <a:r>
              <a:rPr lang="en-US" sz="1888" b="1" dirty="0">
                <a:latin typeface="Rajdhani Medium"/>
                <a:ea typeface="Rajdhani Medium"/>
                <a:cs typeface="Rajdhani Medium"/>
                <a:sym typeface="Rajdhani Medium"/>
              </a:rPr>
              <a:t> </a:t>
            </a:r>
          </a:p>
        </p:txBody>
      </p:sp>
      <p:sp>
        <p:nvSpPr>
          <p:cNvPr id="12" name="Freeform 12"/>
          <p:cNvSpPr/>
          <p:nvPr/>
        </p:nvSpPr>
        <p:spPr>
          <a:xfrm>
            <a:off x="210777" y="3867689"/>
            <a:ext cx="583770" cy="583770"/>
          </a:xfrm>
          <a:custGeom>
            <a:avLst/>
            <a:gdLst/>
            <a:ahLst/>
            <a:cxnLst/>
            <a:rect l="l" t="t" r="r" b="b"/>
            <a:pathLst>
              <a:path w="875655" h="875655">
                <a:moveTo>
                  <a:pt x="0" y="0"/>
                </a:moveTo>
                <a:lnTo>
                  <a:pt x="875655" y="0"/>
                </a:lnTo>
                <a:lnTo>
                  <a:pt x="875655" y="875655"/>
                </a:lnTo>
                <a:lnTo>
                  <a:pt x="0" y="87565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13" name="TextBox 13"/>
          <p:cNvSpPr txBox="1"/>
          <p:nvPr/>
        </p:nvSpPr>
        <p:spPr>
          <a:xfrm>
            <a:off x="1118387" y="4669414"/>
            <a:ext cx="9749310" cy="6379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3"/>
              </a:lnSpc>
            </a:pPr>
            <a:r>
              <a:rPr lang="en-US" sz="1866" b="1" dirty="0">
                <a:latin typeface="Rajdhani Medium"/>
                <a:ea typeface="Rajdhani Medium"/>
                <a:cs typeface="Rajdhani Medium"/>
                <a:sym typeface="Rajdhani Medium"/>
              </a:rPr>
              <a:t>Vi </a:t>
            </a:r>
            <a:r>
              <a:rPr lang="en-US" sz="1866" b="1" dirty="0" err="1">
                <a:latin typeface="Rajdhani Medium"/>
                <a:ea typeface="Rajdhani Medium"/>
                <a:cs typeface="Rajdhani Medium"/>
                <a:sym typeface="Rajdhani Medium"/>
              </a:rPr>
              <a:t>har</a:t>
            </a:r>
            <a:r>
              <a:rPr lang="en-US" sz="1866" b="1" dirty="0">
                <a:latin typeface="Rajdhani Medium"/>
                <a:ea typeface="Rajdhani Medium"/>
                <a:cs typeface="Rajdhani Medium"/>
                <a:sym typeface="Rajdhani Medium"/>
              </a:rPr>
              <a:t> </a:t>
            </a:r>
            <a:r>
              <a:rPr lang="en-US" sz="1866" b="1" dirty="0" err="1">
                <a:latin typeface="Rajdhani Medium"/>
                <a:ea typeface="Rajdhani Medium"/>
                <a:cs typeface="Rajdhani Medium"/>
                <a:sym typeface="Rajdhani Medium"/>
              </a:rPr>
              <a:t>også</a:t>
            </a:r>
            <a:r>
              <a:rPr lang="en-US" sz="1866" b="1" dirty="0">
                <a:latin typeface="Rajdhani Medium"/>
                <a:ea typeface="Rajdhani Medium"/>
                <a:cs typeface="Rajdhani Medium"/>
                <a:sym typeface="Rajdhani Medium"/>
              </a:rPr>
              <a:t> </a:t>
            </a:r>
            <a:r>
              <a:rPr lang="en-US" sz="1866" b="1" dirty="0" err="1">
                <a:latin typeface="Rajdhani Medium"/>
                <a:ea typeface="Rajdhani Medium"/>
                <a:cs typeface="Rajdhani Medium"/>
                <a:sym typeface="Rajdhani Medium"/>
              </a:rPr>
              <a:t>brug</a:t>
            </a:r>
            <a:r>
              <a:rPr lang="en-US" sz="1866" b="1" dirty="0">
                <a:latin typeface="Rajdhani Medium"/>
                <a:ea typeface="Rajdhani Medium"/>
                <a:cs typeface="Rajdhani Medium"/>
                <a:sym typeface="Rajdhani Medium"/>
              </a:rPr>
              <a:t> for et par nye </a:t>
            </a:r>
            <a:r>
              <a:rPr lang="en-US" sz="1866" b="1" dirty="0" err="1">
                <a:latin typeface="Rajdhani Medium"/>
                <a:ea typeface="Rajdhani Medium"/>
                <a:cs typeface="Rajdhani Medium"/>
                <a:sym typeface="Rajdhani Medium"/>
              </a:rPr>
              <a:t>til</a:t>
            </a:r>
            <a:r>
              <a:rPr lang="en-US" sz="1866" b="1" dirty="0">
                <a:latin typeface="Rajdhani Medium"/>
                <a:ea typeface="Rajdhani Medium"/>
                <a:cs typeface="Rajdhani Medium"/>
                <a:sym typeface="Rajdhani Medium"/>
              </a:rPr>
              <a:t> </a:t>
            </a:r>
            <a:r>
              <a:rPr lang="en-US" sz="1866" b="1" dirty="0" err="1">
                <a:latin typeface="Rajdhani Medium"/>
                <a:ea typeface="Rajdhani Medium"/>
                <a:cs typeface="Rajdhani Medium"/>
                <a:sym typeface="Rajdhani Medium"/>
              </a:rPr>
              <a:t>bestyrelsen</a:t>
            </a:r>
            <a:r>
              <a:rPr lang="en-US" sz="1866" b="1" dirty="0">
                <a:latin typeface="Rajdhani Medium"/>
                <a:ea typeface="Rajdhani Medium"/>
                <a:cs typeface="Rajdhani Medium"/>
                <a:sym typeface="Rajdhani Medium"/>
              </a:rPr>
              <a:t> </a:t>
            </a:r>
            <a:r>
              <a:rPr lang="en-US" sz="1866" b="1" dirty="0" err="1">
                <a:latin typeface="Rajdhani Medium"/>
                <a:ea typeface="Rajdhani Medium"/>
                <a:cs typeface="Rajdhani Medium"/>
                <a:sym typeface="Rajdhani Medium"/>
              </a:rPr>
              <a:t>Vær</a:t>
            </a:r>
            <a:r>
              <a:rPr lang="en-US" sz="1866" b="1" dirty="0">
                <a:latin typeface="Rajdhani Medium"/>
                <a:ea typeface="Rajdhani Medium"/>
                <a:cs typeface="Rajdhani Medium"/>
                <a:sym typeface="Rajdhani Medium"/>
              </a:rPr>
              <a:t> med </a:t>
            </a:r>
            <a:r>
              <a:rPr lang="en-US" sz="1866" b="1" dirty="0" err="1">
                <a:latin typeface="Rajdhani Medium"/>
                <a:ea typeface="Rajdhani Medium"/>
                <a:cs typeface="Rajdhani Medium"/>
                <a:sym typeface="Rajdhani Medium"/>
              </a:rPr>
              <a:t>til</a:t>
            </a:r>
            <a:r>
              <a:rPr lang="en-US" sz="1866" b="1" dirty="0">
                <a:latin typeface="Rajdhani Medium"/>
                <a:ea typeface="Rajdhani Medium"/>
                <a:cs typeface="Rajdhani Medium"/>
                <a:sym typeface="Rajdhani Medium"/>
              </a:rPr>
              <a:t> at </a:t>
            </a:r>
            <a:r>
              <a:rPr lang="en-US" sz="1866" b="1" dirty="0" err="1">
                <a:latin typeface="Rajdhani Medium"/>
                <a:ea typeface="Rajdhani Medium"/>
                <a:cs typeface="Rajdhani Medium"/>
                <a:sym typeface="Rajdhani Medium"/>
              </a:rPr>
              <a:t>arbejde</a:t>
            </a:r>
            <a:r>
              <a:rPr lang="en-US" sz="1866" b="1" dirty="0">
                <a:latin typeface="Rajdhani Medium"/>
                <a:ea typeface="Rajdhani Medium"/>
                <a:cs typeface="Rajdhani Medium"/>
                <a:sym typeface="Rajdhani Medium"/>
              </a:rPr>
              <a:t> og </a:t>
            </a:r>
            <a:r>
              <a:rPr lang="en-US" sz="1866" b="1" dirty="0" err="1">
                <a:latin typeface="Rajdhani Medium"/>
                <a:ea typeface="Rajdhani Medium"/>
                <a:cs typeface="Rajdhani Medium"/>
                <a:sym typeface="Rajdhani Medium"/>
              </a:rPr>
              <a:t>kæmpe</a:t>
            </a:r>
            <a:r>
              <a:rPr lang="en-US" sz="1866" b="1" dirty="0">
                <a:latin typeface="Rajdhani Medium"/>
                <a:ea typeface="Rajdhani Medium"/>
                <a:cs typeface="Rajdhani Medium"/>
                <a:sym typeface="Rajdhani Medium"/>
              </a:rPr>
              <a:t> for </a:t>
            </a:r>
            <a:r>
              <a:rPr lang="en-US" sz="1866" b="1" dirty="0" err="1">
                <a:latin typeface="Rajdhani Medium"/>
                <a:ea typeface="Rajdhani Medium"/>
                <a:cs typeface="Rajdhani Medium"/>
                <a:sym typeface="Rajdhani Medium"/>
              </a:rPr>
              <a:t>vores</a:t>
            </a:r>
            <a:r>
              <a:rPr lang="en-US" sz="1866" b="1" dirty="0">
                <a:latin typeface="Rajdhani Medium"/>
                <a:ea typeface="Rajdhani Medium"/>
                <a:cs typeface="Rajdhani Medium"/>
                <a:sym typeface="Rajdhani Medium"/>
              </a:rPr>
              <a:t> </a:t>
            </a:r>
            <a:r>
              <a:rPr lang="en-US" sz="1866" b="1" dirty="0" err="1">
                <a:latin typeface="Rajdhani Medium"/>
                <a:ea typeface="Rajdhani Medium"/>
                <a:cs typeface="Rajdhani Medium"/>
                <a:sym typeface="Rajdhani Medium"/>
              </a:rPr>
              <a:t>område</a:t>
            </a:r>
            <a:r>
              <a:rPr lang="en-US" sz="1866" b="1" dirty="0">
                <a:latin typeface="Rajdhani Medium"/>
                <a:ea typeface="Rajdhani Medium"/>
                <a:cs typeface="Rajdhani Medium"/>
                <a:sym typeface="Rajdhani Medium"/>
              </a:rPr>
              <a:t>. </a:t>
            </a:r>
          </a:p>
        </p:txBody>
      </p:sp>
      <p:sp>
        <p:nvSpPr>
          <p:cNvPr id="14" name="TextBox 14"/>
          <p:cNvSpPr txBox="1"/>
          <p:nvPr/>
        </p:nvSpPr>
        <p:spPr>
          <a:xfrm>
            <a:off x="502662" y="5134426"/>
            <a:ext cx="11036677" cy="21075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66"/>
              </a:lnSpc>
            </a:pPr>
            <a:endParaRPr sz="800" dirty="0"/>
          </a:p>
          <a:p>
            <a:pPr algn="just">
              <a:lnSpc>
                <a:spcPts val="1866"/>
              </a:lnSpc>
            </a:pPr>
            <a:endParaRPr sz="800" dirty="0"/>
          </a:p>
          <a:p>
            <a:pPr algn="ctr">
              <a:lnSpc>
                <a:spcPts val="3360"/>
              </a:lnSpc>
            </a:pPr>
            <a:r>
              <a:rPr lang="en-US" sz="2399" dirty="0">
                <a:solidFill>
                  <a:srgbClr val="000000"/>
                </a:solidFill>
                <a:latin typeface="Boldoa"/>
                <a:ea typeface="Boldoa"/>
                <a:cs typeface="Boldoa"/>
                <a:sym typeface="Boldoa"/>
              </a:rPr>
              <a:t>Stil op og </a:t>
            </a:r>
            <a:r>
              <a:rPr lang="en-US" sz="2399" dirty="0" err="1">
                <a:solidFill>
                  <a:srgbClr val="000000"/>
                </a:solidFill>
                <a:latin typeface="Boldoa"/>
                <a:ea typeface="Boldoa"/>
                <a:cs typeface="Boldoa"/>
                <a:sym typeface="Boldoa"/>
              </a:rPr>
              <a:t>bliv</a:t>
            </a:r>
            <a:r>
              <a:rPr lang="en-US" sz="2399" dirty="0">
                <a:solidFill>
                  <a:srgbClr val="000000"/>
                </a:solidFill>
                <a:latin typeface="Boldoa"/>
                <a:ea typeface="Boldoa"/>
                <a:cs typeface="Boldoa"/>
                <a:sym typeface="Boldoa"/>
              </a:rPr>
              <a:t> </a:t>
            </a:r>
            <a:r>
              <a:rPr lang="en-US" sz="2399" dirty="0" err="1">
                <a:solidFill>
                  <a:srgbClr val="000000"/>
                </a:solidFill>
                <a:latin typeface="Boldoa"/>
                <a:ea typeface="Boldoa"/>
                <a:cs typeface="Boldoa"/>
                <a:sym typeface="Boldoa"/>
              </a:rPr>
              <a:t>valgt</a:t>
            </a:r>
            <a:r>
              <a:rPr lang="en-US" sz="2399" dirty="0">
                <a:solidFill>
                  <a:srgbClr val="000000"/>
                </a:solidFill>
                <a:latin typeface="Boldoa"/>
                <a:ea typeface="Boldoa"/>
                <a:cs typeface="Boldoa"/>
                <a:sym typeface="Boldoa"/>
              </a:rPr>
              <a:t> </a:t>
            </a:r>
            <a:r>
              <a:rPr lang="en-US" sz="2399" dirty="0" err="1">
                <a:solidFill>
                  <a:srgbClr val="000000"/>
                </a:solidFill>
                <a:latin typeface="Boldoa"/>
                <a:ea typeface="Boldoa"/>
                <a:cs typeface="Boldoa"/>
                <a:sym typeface="Boldoa"/>
              </a:rPr>
              <a:t>på</a:t>
            </a:r>
            <a:r>
              <a:rPr lang="en-US" sz="2399" dirty="0">
                <a:solidFill>
                  <a:srgbClr val="000000"/>
                </a:solidFill>
                <a:latin typeface="Boldoa"/>
                <a:ea typeface="Boldoa"/>
                <a:cs typeface="Boldoa"/>
                <a:sym typeface="Boldoa"/>
              </a:rPr>
              <a:t> </a:t>
            </a:r>
            <a:r>
              <a:rPr lang="en-US" sz="2399" dirty="0" err="1">
                <a:solidFill>
                  <a:srgbClr val="000000"/>
                </a:solidFill>
                <a:latin typeface="Boldoa"/>
                <a:ea typeface="Boldoa"/>
                <a:cs typeface="Boldoa"/>
                <a:sym typeface="Boldoa"/>
              </a:rPr>
              <a:t>årsmødet</a:t>
            </a:r>
            <a:r>
              <a:rPr lang="en-US" sz="2399" dirty="0">
                <a:solidFill>
                  <a:srgbClr val="000000"/>
                </a:solidFill>
                <a:latin typeface="Boldoa"/>
                <a:ea typeface="Boldoa"/>
                <a:cs typeface="Boldoa"/>
                <a:sym typeface="Boldoa"/>
              </a:rPr>
              <a:t>!</a:t>
            </a:r>
          </a:p>
          <a:p>
            <a:pPr algn="ctr">
              <a:lnSpc>
                <a:spcPts val="3360"/>
              </a:lnSpc>
            </a:pPr>
            <a:r>
              <a:rPr lang="en-US" sz="2399" dirty="0">
                <a:solidFill>
                  <a:srgbClr val="000000"/>
                </a:solidFill>
                <a:latin typeface="Boldoa"/>
                <a:ea typeface="Boldoa"/>
                <a:cs typeface="Boldoa"/>
                <a:sym typeface="Boldoa"/>
              </a:rPr>
              <a:t>Husk at </a:t>
            </a:r>
            <a:r>
              <a:rPr lang="en-US" sz="2399" dirty="0" err="1">
                <a:solidFill>
                  <a:srgbClr val="000000"/>
                </a:solidFill>
                <a:latin typeface="Boldoa"/>
                <a:ea typeface="Boldoa"/>
                <a:cs typeface="Boldoa"/>
                <a:sym typeface="Boldoa"/>
              </a:rPr>
              <a:t>melde</a:t>
            </a:r>
            <a:r>
              <a:rPr lang="en-US" sz="2399" dirty="0">
                <a:solidFill>
                  <a:srgbClr val="000000"/>
                </a:solidFill>
                <a:latin typeface="Boldoa"/>
                <a:ea typeface="Boldoa"/>
                <a:cs typeface="Boldoa"/>
                <a:sym typeface="Boldoa"/>
              </a:rPr>
              <a:t> dig </a:t>
            </a:r>
            <a:r>
              <a:rPr lang="en-US" sz="2399" dirty="0" err="1">
                <a:solidFill>
                  <a:srgbClr val="000000"/>
                </a:solidFill>
                <a:latin typeface="Boldoa"/>
                <a:ea typeface="Boldoa"/>
                <a:cs typeface="Boldoa"/>
                <a:sym typeface="Boldoa"/>
              </a:rPr>
              <a:t>til</a:t>
            </a:r>
            <a:r>
              <a:rPr lang="en-US" sz="2399" dirty="0">
                <a:solidFill>
                  <a:srgbClr val="000000"/>
                </a:solidFill>
                <a:latin typeface="Boldoa"/>
                <a:ea typeface="Boldoa"/>
                <a:cs typeface="Boldoa"/>
                <a:sym typeface="Boldoa"/>
              </a:rPr>
              <a:t> </a:t>
            </a:r>
            <a:r>
              <a:rPr lang="en-US" sz="2399" dirty="0" err="1">
                <a:solidFill>
                  <a:srgbClr val="000000"/>
                </a:solidFill>
                <a:latin typeface="Boldoa"/>
                <a:ea typeface="Boldoa"/>
                <a:cs typeface="Boldoa"/>
                <a:sym typeface="Boldoa"/>
              </a:rPr>
              <a:t>på</a:t>
            </a:r>
            <a:r>
              <a:rPr lang="en-US" sz="2399" dirty="0">
                <a:solidFill>
                  <a:srgbClr val="000000"/>
                </a:solidFill>
                <a:latin typeface="Boldoa"/>
                <a:ea typeface="Boldoa"/>
                <a:cs typeface="Boldoa"/>
                <a:sym typeface="Boldoa"/>
              </a:rPr>
              <a:t> lfs.dk</a:t>
            </a:r>
          </a:p>
          <a:p>
            <a:pPr algn="just">
              <a:lnSpc>
                <a:spcPts val="1866"/>
              </a:lnSpc>
            </a:pPr>
            <a:endParaRPr lang="en-US" sz="2399" dirty="0">
              <a:solidFill>
                <a:srgbClr val="000000"/>
              </a:solidFill>
              <a:latin typeface="Boldoa"/>
              <a:ea typeface="Boldoa"/>
              <a:cs typeface="Boldoa"/>
              <a:sym typeface="Boldoa"/>
            </a:endParaRPr>
          </a:p>
          <a:p>
            <a:pPr algn="just">
              <a:lnSpc>
                <a:spcPts val="1866"/>
              </a:lnSpc>
            </a:pPr>
            <a:endParaRPr lang="en-US" sz="2399" dirty="0">
              <a:solidFill>
                <a:srgbClr val="000000"/>
              </a:solidFill>
              <a:latin typeface="Boldoa"/>
              <a:ea typeface="Boldoa"/>
              <a:cs typeface="Boldoa"/>
              <a:sym typeface="Boldoa"/>
            </a:endParaRPr>
          </a:p>
          <a:p>
            <a:pPr algn="ctr">
              <a:lnSpc>
                <a:spcPts val="1773"/>
              </a:lnSpc>
            </a:pPr>
            <a:endParaRPr lang="en-US" sz="2399" dirty="0">
              <a:solidFill>
                <a:srgbClr val="000000"/>
              </a:solidFill>
              <a:latin typeface="Boldoa"/>
              <a:ea typeface="Boldoa"/>
              <a:cs typeface="Boldoa"/>
              <a:sym typeface="Boldoa"/>
            </a:endParaRPr>
          </a:p>
        </p:txBody>
      </p:sp>
      <p:pic>
        <p:nvPicPr>
          <p:cNvPr id="16" name="Billede 15" descr="Et billede, der indeholder tekst, mønster, sting&#10;&#10;AI-genereret indhold kan være ukorrekt.">
            <a:extLst>
              <a:ext uri="{FF2B5EF4-FFF2-40B4-BE49-F238E27FC236}">
                <a16:creationId xmlns:a16="http://schemas.microsoft.com/office/drawing/2014/main" id="{C91F401F-16DC-885A-C0C1-6739C3B04C5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52920" y="1297965"/>
            <a:ext cx="2528304" cy="2528304"/>
          </a:xfrm>
          <a:prstGeom prst="rect">
            <a:avLst/>
          </a:prstGeom>
        </p:spPr>
      </p:pic>
    </p:spTree>
    <p:extLst>
      <p:ext uri="{BB962C8B-B14F-4D97-AF65-F5344CB8AC3E}">
        <p14:creationId xmlns:p14="http://schemas.microsoft.com/office/powerpoint/2010/main" val="20707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574E"/>
        </a:solidFill>
        <a:effectLst/>
      </p:bgPr>
    </p:bg>
    <p:spTree>
      <p:nvGrpSpPr>
        <p:cNvPr id="1" name=""/>
        <p:cNvGrpSpPr/>
        <p:nvPr/>
      </p:nvGrpSpPr>
      <p:grpSpPr>
        <a:xfrm>
          <a:off x="0" y="0"/>
          <a:ext cx="0" cy="0"/>
          <a:chOff x="0" y="0"/>
          <a:chExt cx="0" cy="0"/>
        </a:xfrm>
      </p:grpSpPr>
      <p:sp>
        <p:nvSpPr>
          <p:cNvPr id="2" name="Freeform 2"/>
          <p:cNvSpPr/>
          <p:nvPr/>
        </p:nvSpPr>
        <p:spPr>
          <a:xfrm>
            <a:off x="10688016" y="3985187"/>
            <a:ext cx="1375565" cy="2160573"/>
          </a:xfrm>
          <a:custGeom>
            <a:avLst/>
            <a:gdLst/>
            <a:ahLst/>
            <a:cxnLst/>
            <a:rect l="l" t="t" r="r" b="b"/>
            <a:pathLst>
              <a:path w="2063347" h="3240859">
                <a:moveTo>
                  <a:pt x="0" y="0"/>
                </a:moveTo>
                <a:lnTo>
                  <a:pt x="2063347" y="0"/>
                </a:lnTo>
                <a:lnTo>
                  <a:pt x="2063347" y="3240859"/>
                </a:lnTo>
                <a:lnTo>
                  <a:pt x="0" y="3240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3" name="Freeform 3"/>
          <p:cNvSpPr/>
          <p:nvPr/>
        </p:nvSpPr>
        <p:spPr>
          <a:xfrm>
            <a:off x="8985055" y="5163928"/>
            <a:ext cx="3405923" cy="2853879"/>
          </a:xfrm>
          <a:custGeom>
            <a:avLst/>
            <a:gdLst/>
            <a:ahLst/>
            <a:cxnLst/>
            <a:rect l="l" t="t" r="r" b="b"/>
            <a:pathLst>
              <a:path w="5108884" h="4280819">
                <a:moveTo>
                  <a:pt x="0" y="0"/>
                </a:moveTo>
                <a:lnTo>
                  <a:pt x="5108885" y="0"/>
                </a:lnTo>
                <a:lnTo>
                  <a:pt x="5108885" y="4280820"/>
                </a:lnTo>
                <a:lnTo>
                  <a:pt x="0" y="4280820"/>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4" name="Freeform 4"/>
          <p:cNvSpPr/>
          <p:nvPr/>
        </p:nvSpPr>
        <p:spPr>
          <a:xfrm>
            <a:off x="380082" y="5065474"/>
            <a:ext cx="685800" cy="654939"/>
          </a:xfrm>
          <a:custGeom>
            <a:avLst/>
            <a:gdLst/>
            <a:ahLst/>
            <a:cxnLst/>
            <a:rect l="l" t="t" r="r" b="b"/>
            <a:pathLst>
              <a:path w="1028700" h="982409">
                <a:moveTo>
                  <a:pt x="0" y="0"/>
                </a:moveTo>
                <a:lnTo>
                  <a:pt x="1028700" y="0"/>
                </a:lnTo>
                <a:lnTo>
                  <a:pt x="1028700" y="982408"/>
                </a:lnTo>
                <a:lnTo>
                  <a:pt x="0" y="9824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5" name="Freeform 5"/>
          <p:cNvSpPr/>
          <p:nvPr/>
        </p:nvSpPr>
        <p:spPr>
          <a:xfrm>
            <a:off x="0" y="5453667"/>
            <a:ext cx="4876800" cy="1673352"/>
          </a:xfrm>
          <a:custGeom>
            <a:avLst/>
            <a:gdLst/>
            <a:ahLst/>
            <a:cxnLst/>
            <a:rect l="l" t="t" r="r" b="b"/>
            <a:pathLst>
              <a:path w="7315200" h="2510028">
                <a:moveTo>
                  <a:pt x="0" y="0"/>
                </a:moveTo>
                <a:lnTo>
                  <a:pt x="7315200" y="0"/>
                </a:lnTo>
                <a:lnTo>
                  <a:pt x="7315200" y="2510028"/>
                </a:lnTo>
                <a:lnTo>
                  <a:pt x="0" y="2510028"/>
                </a:lnTo>
                <a:lnTo>
                  <a:pt x="0" y="0"/>
                </a:lnTo>
                <a:close/>
              </a:path>
            </a:pathLst>
          </a:custGeom>
          <a:blipFill>
            <a:blip r:embed="rId8">
              <a:alphaModFix amt="55000"/>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6" name="Freeform 6"/>
          <p:cNvSpPr/>
          <p:nvPr/>
        </p:nvSpPr>
        <p:spPr>
          <a:xfrm>
            <a:off x="3363810" y="204728"/>
            <a:ext cx="6726445" cy="5515685"/>
          </a:xfrm>
          <a:custGeom>
            <a:avLst/>
            <a:gdLst/>
            <a:ahLst/>
            <a:cxnLst/>
            <a:rect l="l" t="t" r="r" b="b"/>
            <a:pathLst>
              <a:path w="10089667" h="8273527">
                <a:moveTo>
                  <a:pt x="0" y="0"/>
                </a:moveTo>
                <a:lnTo>
                  <a:pt x="10089667" y="0"/>
                </a:lnTo>
                <a:lnTo>
                  <a:pt x="10089667" y="8273527"/>
                </a:lnTo>
                <a:lnTo>
                  <a:pt x="0" y="8273527"/>
                </a:lnTo>
                <a:lnTo>
                  <a:pt x="0" y="0"/>
                </a:lnTo>
                <a:close/>
              </a:path>
            </a:pathLst>
          </a:custGeom>
          <a:blipFill>
            <a:blip r:embed="rId10">
              <a:alphaModFix amt="1700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7" name="TextBox 7"/>
          <p:cNvSpPr txBox="1"/>
          <p:nvPr/>
        </p:nvSpPr>
        <p:spPr>
          <a:xfrm>
            <a:off x="313798" y="983242"/>
            <a:ext cx="11036677" cy="57518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2893"/>
              </a:lnSpc>
            </a:pPr>
            <a:r>
              <a:rPr lang="en-US" sz="2066" b="1" dirty="0">
                <a:latin typeface="Rajdhani Medium" panose="020B0604020202020204" charset="0"/>
                <a:ea typeface="Rajdhani Medium"/>
                <a:cs typeface="Rajdhani Medium" panose="020B0604020202020204" charset="0"/>
                <a:sym typeface="Rajdhani Medium"/>
              </a:rPr>
              <a:t>Det er </a:t>
            </a:r>
            <a:r>
              <a:rPr lang="en-US" sz="2066" b="1" dirty="0" err="1">
                <a:latin typeface="Rajdhani Medium" panose="020B0604020202020204" charset="0"/>
                <a:ea typeface="Rajdhani Medium"/>
                <a:cs typeface="Rajdhani Medium" panose="020B0604020202020204" charset="0"/>
                <a:sym typeface="Rajdhani Medium"/>
              </a:rPr>
              <a:t>jer</a:t>
            </a:r>
            <a:r>
              <a:rPr lang="en-US" sz="2066" b="1" dirty="0">
                <a:latin typeface="Rajdhani Medium" panose="020B0604020202020204" charset="0"/>
                <a:ea typeface="Rajdhani Medium"/>
                <a:cs typeface="Rajdhani Medium" panose="020B0604020202020204" charset="0"/>
                <a:sym typeface="Rajdhani Medium"/>
              </a:rPr>
              <a:t>, der </a:t>
            </a:r>
            <a:r>
              <a:rPr lang="en-US" sz="2066" b="1" dirty="0" err="1">
                <a:latin typeface="Rajdhani Medium" panose="020B0604020202020204" charset="0"/>
                <a:ea typeface="Rajdhani Medium"/>
                <a:cs typeface="Rajdhani Medium" panose="020B0604020202020204" charset="0"/>
                <a:sym typeface="Rajdhani Medium"/>
              </a:rPr>
              <a:t>står</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midt</a:t>
            </a:r>
            <a:r>
              <a:rPr lang="en-US" sz="2066" b="1" dirty="0">
                <a:latin typeface="Rajdhani Medium" panose="020B0604020202020204" charset="0"/>
                <a:ea typeface="Rajdhani Medium"/>
                <a:cs typeface="Rajdhani Medium" panose="020B0604020202020204" charset="0"/>
                <a:sym typeface="Rajdhani Medium"/>
              </a:rPr>
              <a:t> i </a:t>
            </a:r>
            <a:r>
              <a:rPr lang="en-US" sz="2066" b="1" dirty="0" err="1">
                <a:latin typeface="Rajdhani Medium" panose="020B0604020202020204" charset="0"/>
                <a:ea typeface="Rajdhani Medium"/>
                <a:cs typeface="Rajdhani Medium" panose="020B0604020202020204" charset="0"/>
                <a:sym typeface="Rajdhani Medium"/>
              </a:rPr>
              <a:t>hverdagen</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som</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ved</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hvad</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kvalitet</a:t>
            </a:r>
            <a:r>
              <a:rPr lang="en-US" sz="2066" b="1" dirty="0">
                <a:latin typeface="Rajdhani Medium" panose="020B0604020202020204" charset="0"/>
                <a:ea typeface="Rajdhani Medium"/>
                <a:cs typeface="Rajdhani Medium" panose="020B0604020202020204" charset="0"/>
                <a:sym typeface="Rajdhani Medium"/>
              </a:rPr>
              <a:t> i </a:t>
            </a:r>
            <a:r>
              <a:rPr lang="en-US" sz="2066" b="1" dirty="0" err="1">
                <a:latin typeface="Rajdhani Medium" panose="020B0604020202020204" charset="0"/>
                <a:ea typeface="Rajdhani Medium"/>
                <a:cs typeface="Rajdhani Medium" panose="020B0604020202020204" charset="0"/>
                <a:sym typeface="Rajdhani Medium"/>
              </a:rPr>
              <a:t>pædagogik</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egentlig</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betyder</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På</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landsmødet</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kan</a:t>
            </a:r>
            <a:r>
              <a:rPr lang="en-US" sz="2066" b="1" dirty="0">
                <a:latin typeface="Rajdhani Medium" panose="020B0604020202020204" charset="0"/>
                <a:ea typeface="Rajdhani Medium"/>
                <a:cs typeface="Rajdhani Medium" panose="020B0604020202020204" charset="0"/>
                <a:sym typeface="Rajdhani Medium"/>
              </a:rPr>
              <a:t> vi dele </a:t>
            </a:r>
            <a:r>
              <a:rPr lang="en-US" sz="2066" b="1" dirty="0" err="1">
                <a:latin typeface="Rajdhani Medium" panose="020B0604020202020204" charset="0"/>
                <a:ea typeface="Rajdhani Medium"/>
                <a:cs typeface="Rajdhani Medium" panose="020B0604020202020204" charset="0"/>
                <a:sym typeface="Rajdhani Medium"/>
              </a:rPr>
              <a:t>erfaringer</a:t>
            </a:r>
            <a:r>
              <a:rPr lang="en-US" sz="2066" b="1" dirty="0">
                <a:latin typeface="Rajdhani Medium" panose="020B0604020202020204" charset="0"/>
                <a:ea typeface="Rajdhani Medium"/>
                <a:cs typeface="Rajdhani Medium" panose="020B0604020202020204" charset="0"/>
                <a:sym typeface="Rajdhani Medium"/>
              </a:rPr>
              <a:t> med </a:t>
            </a:r>
            <a:r>
              <a:rPr lang="en-US" sz="2066" b="1" dirty="0" err="1">
                <a:latin typeface="Rajdhani Medium" panose="020B0604020202020204" charset="0"/>
                <a:ea typeface="Rajdhani Medium"/>
                <a:cs typeface="Rajdhani Medium" panose="020B0604020202020204" charset="0"/>
                <a:sym typeface="Rajdhani Medium"/>
              </a:rPr>
              <a:t>kollegaer</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fra</a:t>
            </a:r>
            <a:r>
              <a:rPr lang="en-US" sz="2066" b="1" dirty="0">
                <a:latin typeface="Rajdhani Medium" panose="020B0604020202020204" charset="0"/>
                <a:ea typeface="Rajdhani Medium"/>
                <a:cs typeface="Rajdhani Medium" panose="020B0604020202020204" charset="0"/>
                <a:sym typeface="Rajdhani Medium"/>
              </a:rPr>
              <a:t> hele </a:t>
            </a:r>
            <a:r>
              <a:rPr lang="en-US" sz="2066" b="1" dirty="0" err="1">
                <a:latin typeface="Rajdhani Medium" panose="020B0604020202020204" charset="0"/>
                <a:ea typeface="Rajdhani Medium"/>
                <a:cs typeface="Rajdhani Medium" panose="020B0604020202020204" charset="0"/>
                <a:sym typeface="Rajdhani Medium"/>
              </a:rPr>
              <a:t>landet</a:t>
            </a:r>
            <a:r>
              <a:rPr lang="en-US" sz="2066" b="1" dirty="0">
                <a:latin typeface="Rajdhani Medium" panose="020B0604020202020204" charset="0"/>
                <a:ea typeface="Rajdhani Medium"/>
                <a:cs typeface="Rajdhani Medium" panose="020B0604020202020204" charset="0"/>
                <a:sym typeface="Rajdhani Medium"/>
              </a:rPr>
              <a:t> og </a:t>
            </a:r>
            <a:r>
              <a:rPr lang="en-US" sz="2066" b="1" dirty="0" err="1">
                <a:latin typeface="Rajdhani Medium" panose="020B0604020202020204" charset="0"/>
                <a:ea typeface="Rajdhani Medium"/>
                <a:cs typeface="Rajdhani Medium" panose="020B0604020202020204" charset="0"/>
                <a:sym typeface="Rajdhani Medium"/>
              </a:rPr>
              <a:t>være</a:t>
            </a:r>
            <a:r>
              <a:rPr lang="en-US" sz="2066" b="1" dirty="0">
                <a:latin typeface="Rajdhani Medium" panose="020B0604020202020204" charset="0"/>
                <a:ea typeface="Rajdhani Medium"/>
                <a:cs typeface="Rajdhani Medium" panose="020B0604020202020204" charset="0"/>
                <a:sym typeface="Rajdhani Medium"/>
              </a:rPr>
              <a:t> med </a:t>
            </a:r>
            <a:r>
              <a:rPr lang="en-US" sz="2066" b="1" dirty="0" err="1">
                <a:latin typeface="Rajdhani Medium" panose="020B0604020202020204" charset="0"/>
                <a:ea typeface="Rajdhani Medium"/>
                <a:cs typeface="Rajdhani Medium" panose="020B0604020202020204" charset="0"/>
                <a:sym typeface="Rajdhani Medium"/>
              </a:rPr>
              <a:t>til</a:t>
            </a:r>
            <a:r>
              <a:rPr lang="en-US" sz="2066" b="1" dirty="0">
                <a:latin typeface="Rajdhani Medium" panose="020B0604020202020204" charset="0"/>
                <a:ea typeface="Rajdhani Medium"/>
                <a:cs typeface="Rajdhani Medium" panose="020B0604020202020204" charset="0"/>
                <a:sym typeface="Rajdhani Medium"/>
              </a:rPr>
              <a:t> at give FOAs </a:t>
            </a:r>
            <a:r>
              <a:rPr lang="en-US" sz="2066" b="1" dirty="0" err="1">
                <a:latin typeface="Rajdhani Medium" panose="020B0604020202020204" charset="0"/>
                <a:ea typeface="Rajdhani Medium"/>
                <a:cs typeface="Rajdhani Medium" panose="020B0604020202020204" charset="0"/>
                <a:sym typeface="Rajdhani Medium"/>
              </a:rPr>
              <a:t>repræsentanter</a:t>
            </a:r>
            <a:r>
              <a:rPr lang="en-US" sz="2066" b="1" dirty="0">
                <a:latin typeface="Rajdhani Medium" panose="020B0604020202020204" charset="0"/>
                <a:ea typeface="Rajdhani Medium"/>
                <a:cs typeface="Rajdhani Medium" panose="020B0604020202020204" charset="0"/>
                <a:sym typeface="Rajdhani Medium"/>
              </a:rPr>
              <a:t> et </a:t>
            </a:r>
            <a:r>
              <a:rPr lang="en-US" sz="2066" b="1" dirty="0" err="1">
                <a:latin typeface="Rajdhani Medium" panose="020B0604020202020204" charset="0"/>
                <a:ea typeface="Rajdhani Medium"/>
                <a:cs typeface="Rajdhani Medium" panose="020B0604020202020204" charset="0"/>
                <a:sym typeface="Rajdhani Medium"/>
              </a:rPr>
              <a:t>realistisk</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billede</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af</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virkeligheden</a:t>
            </a:r>
            <a:r>
              <a:rPr lang="en-US" sz="2066" b="1" dirty="0">
                <a:latin typeface="Rajdhani Medium" panose="020B0604020202020204" charset="0"/>
                <a:ea typeface="Rajdhani Medium"/>
                <a:cs typeface="Rajdhani Medium" panose="020B0604020202020204" charset="0"/>
                <a:sym typeface="Rajdhani Medium"/>
              </a:rPr>
              <a:t>. </a:t>
            </a:r>
          </a:p>
          <a:p>
            <a:pPr algn="just">
              <a:lnSpc>
                <a:spcPts val="2706"/>
              </a:lnSpc>
            </a:pPr>
            <a:endParaRPr lang="en-US" sz="2066" b="1" dirty="0">
              <a:latin typeface="Rajdhani Medium" panose="020B0604020202020204" charset="0"/>
              <a:ea typeface="Rajdhani Medium"/>
              <a:cs typeface="Rajdhani Medium" panose="020B0604020202020204" charset="0"/>
              <a:sym typeface="Rajdhani Medium"/>
            </a:endParaRPr>
          </a:p>
          <a:p>
            <a:pPr algn="just">
              <a:lnSpc>
                <a:spcPts val="2893"/>
              </a:lnSpc>
            </a:pPr>
            <a:r>
              <a:rPr lang="en-US" sz="2066" b="1" u="sng" dirty="0" err="1">
                <a:latin typeface="Rajdhani Medium" panose="020B0604020202020204" charset="0"/>
                <a:ea typeface="Rajdhani Medium"/>
                <a:cs typeface="Rajdhani Medium" panose="020B0604020202020204" charset="0"/>
                <a:sym typeface="Rajdhani Medium"/>
              </a:rPr>
              <a:t>Dagtilbud</a:t>
            </a:r>
            <a:r>
              <a:rPr lang="en-US" sz="2066" b="1" u="sng" dirty="0">
                <a:latin typeface="Rajdhani Medium" panose="020B0604020202020204" charset="0"/>
                <a:ea typeface="Rajdhani Medium"/>
                <a:cs typeface="Rajdhani Medium" panose="020B0604020202020204" charset="0"/>
                <a:sym typeface="Rajdhani Medium"/>
              </a:rPr>
              <a:t> den 6. – 7. </a:t>
            </a:r>
            <a:r>
              <a:rPr lang="en-US" sz="2066" b="1" u="sng" dirty="0" err="1">
                <a:latin typeface="Rajdhani Medium" panose="020B0604020202020204" charset="0"/>
                <a:ea typeface="Rajdhani Medium"/>
                <a:cs typeface="Rajdhani Medium" panose="020B0604020202020204" charset="0"/>
                <a:sym typeface="Rajdhani Medium"/>
              </a:rPr>
              <a:t>november</a:t>
            </a:r>
            <a:r>
              <a:rPr lang="en-US" sz="2066" b="1" u="sng" dirty="0">
                <a:latin typeface="Rajdhani Medium" panose="020B0604020202020204" charset="0"/>
                <a:ea typeface="Rajdhani Medium"/>
                <a:cs typeface="Rajdhani Medium" panose="020B0604020202020204" charset="0"/>
                <a:sym typeface="Rajdhani Medium"/>
              </a:rPr>
              <a:t> </a:t>
            </a:r>
          </a:p>
          <a:p>
            <a:pPr algn="just">
              <a:lnSpc>
                <a:spcPts val="2893"/>
              </a:lnSpc>
            </a:pPr>
            <a:r>
              <a:rPr lang="en-US" sz="2066" b="1" dirty="0">
                <a:latin typeface="Rajdhani Medium" panose="020B0604020202020204" charset="0"/>
                <a:ea typeface="Rajdhani Medium"/>
                <a:cs typeface="Rajdhani Medium" panose="020B0604020202020204" charset="0"/>
                <a:sym typeface="Rajdhani Medium"/>
              </a:rPr>
              <a:t>Kommer </a:t>
            </a:r>
            <a:r>
              <a:rPr lang="en-US" sz="2066" b="1" dirty="0" err="1">
                <a:latin typeface="Rajdhani Medium" panose="020B0604020202020204" charset="0"/>
                <a:ea typeface="Rajdhani Medium"/>
                <a:cs typeface="Rajdhani Medium" panose="020B0604020202020204" charset="0"/>
                <a:sym typeface="Rajdhani Medium"/>
              </a:rPr>
              <a:t>til</a:t>
            </a:r>
            <a:r>
              <a:rPr lang="en-US" sz="2066" b="1" dirty="0">
                <a:latin typeface="Rajdhani Medium" panose="020B0604020202020204" charset="0"/>
                <a:ea typeface="Rajdhani Medium"/>
                <a:cs typeface="Rajdhani Medium" panose="020B0604020202020204" charset="0"/>
                <a:sym typeface="Rajdhani Medium"/>
              </a:rPr>
              <a:t> at handle om </a:t>
            </a:r>
            <a:r>
              <a:rPr lang="en-US" sz="2066" b="1" dirty="0" err="1">
                <a:latin typeface="Rajdhani Medium" panose="020B0604020202020204" charset="0"/>
                <a:ea typeface="Rajdhani Medium"/>
                <a:cs typeface="Rajdhani Medium" panose="020B0604020202020204" charset="0"/>
                <a:sym typeface="Rajdhani Medium"/>
              </a:rPr>
              <a:t>kvalitetsundersøgelser</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faglige</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oplæg</a:t>
            </a:r>
            <a:r>
              <a:rPr lang="en-US" sz="2066" b="1" dirty="0">
                <a:latin typeface="Rajdhani Medium" panose="020B0604020202020204" charset="0"/>
                <a:ea typeface="Rajdhani Medium"/>
                <a:cs typeface="Rajdhani Medium" panose="020B0604020202020204" charset="0"/>
                <a:sym typeface="Rajdhani Medium"/>
              </a:rPr>
              <a:t> og dialog. </a:t>
            </a:r>
          </a:p>
          <a:p>
            <a:pPr algn="just">
              <a:lnSpc>
                <a:spcPts val="2519"/>
              </a:lnSpc>
            </a:pPr>
            <a:r>
              <a:rPr lang="en-US" sz="1799" b="1" dirty="0" err="1">
                <a:latin typeface="Rajdhani Medium" panose="020B0604020202020204" charset="0"/>
                <a:ea typeface="Rajdhani Medium"/>
                <a:cs typeface="Rajdhani Medium" panose="020B0604020202020204" charset="0"/>
                <a:sym typeface="Rajdhani Medium"/>
              </a:rPr>
              <a:t>Dertil</a:t>
            </a:r>
            <a:r>
              <a:rPr lang="en-US" sz="1799" b="1" dirty="0">
                <a:latin typeface="Rajdhani Medium" panose="020B0604020202020204" charset="0"/>
                <a:ea typeface="Rajdhani Medium"/>
                <a:cs typeface="Rajdhani Medium" panose="020B0604020202020204" charset="0"/>
                <a:sym typeface="Rajdhani Medium"/>
              </a:rPr>
              <a:t> </a:t>
            </a:r>
            <a:r>
              <a:rPr lang="en-US" sz="1799" b="1" dirty="0" err="1">
                <a:latin typeface="Rajdhani Medium" panose="020B0604020202020204" charset="0"/>
                <a:ea typeface="Rajdhani Medium"/>
                <a:cs typeface="Rajdhani Medium" panose="020B0604020202020204" charset="0"/>
                <a:sym typeface="Rajdhani Medium"/>
              </a:rPr>
              <a:t>skal</a:t>
            </a:r>
            <a:r>
              <a:rPr lang="en-US" sz="1799" b="1" dirty="0">
                <a:latin typeface="Rajdhani Medium" panose="020B0604020202020204" charset="0"/>
                <a:ea typeface="Rajdhani Medium"/>
                <a:cs typeface="Rajdhani Medium" panose="020B0604020202020204" charset="0"/>
                <a:sym typeface="Rajdhani Medium"/>
              </a:rPr>
              <a:t> der </a:t>
            </a:r>
            <a:r>
              <a:rPr lang="en-US" sz="1799" b="1" dirty="0" err="1">
                <a:latin typeface="Rajdhani Medium" panose="020B0604020202020204" charset="0"/>
                <a:ea typeface="Rajdhani Medium"/>
                <a:cs typeface="Rajdhani Medium" panose="020B0604020202020204" charset="0"/>
                <a:sym typeface="Rajdhani Medium"/>
              </a:rPr>
              <a:t>vælges</a:t>
            </a:r>
            <a:r>
              <a:rPr lang="en-US" sz="1799" b="1" dirty="0">
                <a:latin typeface="Rajdhani Medium" panose="020B0604020202020204" charset="0"/>
                <a:ea typeface="Rajdhani Medium"/>
                <a:cs typeface="Rajdhani Medium" panose="020B0604020202020204" charset="0"/>
                <a:sym typeface="Rajdhani Medium"/>
              </a:rPr>
              <a:t> </a:t>
            </a:r>
            <a:r>
              <a:rPr lang="en-US" sz="1799" b="1" dirty="0" err="1">
                <a:latin typeface="Rajdhani Medium" panose="020B0604020202020204" charset="0"/>
                <a:ea typeface="Rajdhani Medium"/>
                <a:cs typeface="Rajdhani Medium" panose="020B0604020202020204" charset="0"/>
                <a:sym typeface="Rajdhani Medium"/>
              </a:rPr>
              <a:t>til</a:t>
            </a:r>
            <a:r>
              <a:rPr lang="en-US" sz="1799" b="1" dirty="0">
                <a:latin typeface="Rajdhani Medium" panose="020B0604020202020204" charset="0"/>
                <a:ea typeface="Rajdhani Medium"/>
                <a:cs typeface="Rajdhani Medium" panose="020B0604020202020204" charset="0"/>
                <a:sym typeface="Rajdhani Medium"/>
              </a:rPr>
              <a:t> et </a:t>
            </a:r>
            <a:r>
              <a:rPr lang="en-US" sz="1799" b="1" dirty="0" err="1">
                <a:latin typeface="Rajdhani Medium" panose="020B0604020202020204" charset="0"/>
                <a:ea typeface="Rajdhani Medium"/>
                <a:cs typeface="Rajdhani Medium" panose="020B0604020202020204" charset="0"/>
                <a:sym typeface="Rajdhani Medium"/>
              </a:rPr>
              <a:t>fagpanel</a:t>
            </a:r>
            <a:r>
              <a:rPr lang="en-US" sz="1799" b="1" dirty="0">
                <a:latin typeface="Rajdhani Medium" panose="020B0604020202020204" charset="0"/>
                <a:ea typeface="Rajdhani Medium"/>
                <a:cs typeface="Rajdhani Medium" panose="020B0604020202020204" charset="0"/>
                <a:sym typeface="Rajdhani Medium"/>
              </a:rPr>
              <a:t> - </a:t>
            </a:r>
            <a:r>
              <a:rPr lang="en-US" sz="1799" b="1" dirty="0" err="1">
                <a:latin typeface="Rajdhani Medium" panose="020B0604020202020204" charset="0"/>
                <a:ea typeface="Rajdhani Medium"/>
                <a:cs typeface="Rajdhani Medium" panose="020B0604020202020204" charset="0"/>
                <a:sym typeface="Rajdhani Medium"/>
              </a:rPr>
              <a:t>som</a:t>
            </a:r>
            <a:r>
              <a:rPr lang="en-US" sz="1799" b="1" dirty="0">
                <a:latin typeface="Rajdhani Medium" panose="020B0604020202020204" charset="0"/>
                <a:ea typeface="Rajdhani Medium"/>
                <a:cs typeface="Rajdhani Medium" panose="020B0604020202020204" charset="0"/>
                <a:sym typeface="Rajdhani Medium"/>
              </a:rPr>
              <a:t> </a:t>
            </a:r>
            <a:r>
              <a:rPr lang="en-US" sz="1799" b="1" dirty="0" err="1">
                <a:latin typeface="Rajdhani Medium" panose="020B0604020202020204" charset="0"/>
                <a:ea typeface="Rajdhani Medium"/>
                <a:cs typeface="Rajdhani Medium" panose="020B0604020202020204" charset="0"/>
                <a:sym typeface="Rajdhani Medium"/>
              </a:rPr>
              <a:t>skal</a:t>
            </a:r>
            <a:r>
              <a:rPr lang="en-US" sz="1799" b="1" dirty="0">
                <a:latin typeface="Rajdhani Medium" panose="020B0604020202020204" charset="0"/>
                <a:ea typeface="Rajdhani Medium"/>
                <a:cs typeface="Rajdhani Medium" panose="020B0604020202020204" charset="0"/>
                <a:sym typeface="Rajdhani Medium"/>
              </a:rPr>
              <a:t> </a:t>
            </a:r>
            <a:r>
              <a:rPr lang="en-US" sz="1799" b="1" dirty="0" err="1">
                <a:latin typeface="Rajdhani Medium" panose="020B0604020202020204" charset="0"/>
                <a:ea typeface="Rajdhani Medium"/>
                <a:cs typeface="Rajdhani Medium" panose="020B0604020202020204" charset="0"/>
                <a:sym typeface="Rajdhani Medium"/>
              </a:rPr>
              <a:t>rådgive</a:t>
            </a:r>
            <a:r>
              <a:rPr lang="en-US" sz="1799" b="1" dirty="0">
                <a:latin typeface="Rajdhani Medium" panose="020B0604020202020204" charset="0"/>
                <a:ea typeface="Rajdhani Medium"/>
                <a:cs typeface="Rajdhani Medium" panose="020B0604020202020204" charset="0"/>
                <a:sym typeface="Rajdhani Medium"/>
              </a:rPr>
              <a:t> </a:t>
            </a:r>
            <a:r>
              <a:rPr lang="en-US" sz="1799" b="1" dirty="0" err="1">
                <a:latin typeface="Rajdhani Medium" panose="020B0604020202020204" charset="0"/>
                <a:ea typeface="Rajdhani Medium"/>
                <a:cs typeface="Rajdhani Medium" panose="020B0604020202020204" charset="0"/>
                <a:sym typeface="Rajdhani Medium"/>
              </a:rPr>
              <a:t>forbundet</a:t>
            </a:r>
            <a:r>
              <a:rPr lang="en-US" sz="1799" b="1" dirty="0">
                <a:latin typeface="Rajdhani Medium" panose="020B0604020202020204" charset="0"/>
                <a:ea typeface="Rajdhani Medium"/>
                <a:cs typeface="Rajdhani Medium" panose="020B0604020202020204" charset="0"/>
                <a:sym typeface="Rajdhani Medium"/>
              </a:rPr>
              <a:t>. </a:t>
            </a:r>
          </a:p>
          <a:p>
            <a:pPr algn="just">
              <a:lnSpc>
                <a:spcPts val="2519"/>
              </a:lnSpc>
            </a:pPr>
            <a:endParaRPr lang="en-US" sz="1799" b="1" dirty="0">
              <a:latin typeface="Rajdhani Medium" panose="020B0604020202020204" charset="0"/>
              <a:ea typeface="Rajdhani Medium"/>
              <a:cs typeface="Rajdhani Medium" panose="020B0604020202020204" charset="0"/>
              <a:sym typeface="Rajdhani Medium"/>
            </a:endParaRPr>
          </a:p>
          <a:p>
            <a:pPr algn="just">
              <a:lnSpc>
                <a:spcPts val="2893"/>
              </a:lnSpc>
            </a:pPr>
            <a:r>
              <a:rPr lang="en-US" sz="2066" b="1" u="sng" dirty="0">
                <a:latin typeface="Rajdhani Medium" panose="020B0604020202020204" charset="0"/>
                <a:ea typeface="Rajdhani Medium"/>
                <a:cs typeface="Rajdhani Medium" panose="020B0604020202020204" charset="0"/>
                <a:sym typeface="Rajdhani Medium"/>
              </a:rPr>
              <a:t>Skole/</a:t>
            </a:r>
            <a:r>
              <a:rPr lang="en-US" sz="2066" b="1" u="sng" dirty="0" err="1">
                <a:latin typeface="Rajdhani Medium" panose="020B0604020202020204" charset="0"/>
                <a:ea typeface="Rajdhani Medium"/>
                <a:cs typeface="Rajdhani Medium" panose="020B0604020202020204" charset="0"/>
                <a:sym typeface="Rajdhani Medium"/>
              </a:rPr>
              <a:t>fritid</a:t>
            </a:r>
            <a:r>
              <a:rPr lang="en-US" sz="2066" b="1" u="sng" dirty="0">
                <a:latin typeface="Rajdhani Medium" panose="020B0604020202020204" charset="0"/>
                <a:ea typeface="Rajdhani Medium"/>
                <a:cs typeface="Rajdhani Medium" panose="020B0604020202020204" charset="0"/>
                <a:sym typeface="Rajdhani Medium"/>
              </a:rPr>
              <a:t> den 19. </a:t>
            </a:r>
            <a:r>
              <a:rPr lang="en-US" sz="2066" b="1" u="sng" dirty="0" err="1">
                <a:latin typeface="Rajdhani Medium" panose="020B0604020202020204" charset="0"/>
                <a:ea typeface="Rajdhani Medium"/>
                <a:cs typeface="Rajdhani Medium" panose="020B0604020202020204" charset="0"/>
                <a:sym typeface="Rajdhani Medium"/>
              </a:rPr>
              <a:t>november</a:t>
            </a:r>
            <a:r>
              <a:rPr lang="en-US" sz="2066" b="1" u="sng" dirty="0">
                <a:latin typeface="Rajdhani Medium" panose="020B0604020202020204" charset="0"/>
                <a:ea typeface="Rajdhani Medium"/>
                <a:cs typeface="Rajdhani Medium" panose="020B0604020202020204" charset="0"/>
                <a:sym typeface="Rajdhani Medium"/>
              </a:rPr>
              <a:t> </a:t>
            </a:r>
          </a:p>
          <a:p>
            <a:pPr algn="just">
              <a:lnSpc>
                <a:spcPts val="2893"/>
              </a:lnSpc>
            </a:pPr>
            <a:r>
              <a:rPr lang="en-US" sz="2066" b="1" dirty="0">
                <a:latin typeface="Rajdhani Medium" panose="020B0604020202020204" charset="0"/>
                <a:ea typeface="Rajdhani Medium"/>
                <a:cs typeface="Rajdhani Medium" panose="020B0604020202020204" charset="0"/>
                <a:sym typeface="Rajdhani Medium"/>
              </a:rPr>
              <a:t>Kommer </a:t>
            </a:r>
            <a:r>
              <a:rPr lang="en-US" sz="2066" b="1" dirty="0" err="1">
                <a:latin typeface="Rajdhani Medium" panose="020B0604020202020204" charset="0"/>
                <a:ea typeface="Rajdhani Medium"/>
                <a:cs typeface="Rajdhani Medium" panose="020B0604020202020204" charset="0"/>
                <a:sym typeface="Rajdhani Medium"/>
              </a:rPr>
              <a:t>til</a:t>
            </a:r>
            <a:r>
              <a:rPr lang="en-US" sz="2066" b="1" dirty="0">
                <a:latin typeface="Rajdhani Medium" panose="020B0604020202020204" charset="0"/>
                <a:ea typeface="Rajdhani Medium"/>
                <a:cs typeface="Rajdhani Medium" panose="020B0604020202020204" charset="0"/>
                <a:sym typeface="Rajdhani Medium"/>
              </a:rPr>
              <a:t> at handle om FOAs strategi </a:t>
            </a:r>
            <a:r>
              <a:rPr lang="en-US" sz="2066" b="1" dirty="0" err="1">
                <a:latin typeface="Rajdhani Medium" panose="020B0604020202020204" charset="0"/>
                <a:ea typeface="Rajdhani Medium"/>
                <a:cs typeface="Rajdhani Medium" panose="020B0604020202020204" charset="0"/>
                <a:sym typeface="Rajdhani Medium"/>
              </a:rPr>
              <a:t>på</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området</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medlemmernes</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vilkår</a:t>
            </a:r>
            <a:r>
              <a:rPr lang="en-US" sz="2066" b="1" dirty="0">
                <a:latin typeface="Rajdhani Medium" panose="020B0604020202020204" charset="0"/>
                <a:ea typeface="Rajdhani Medium"/>
                <a:cs typeface="Rajdhani Medium" panose="020B0604020202020204" charset="0"/>
                <a:sym typeface="Rajdhani Medium"/>
              </a:rPr>
              <a:t>, </a:t>
            </a:r>
            <a:r>
              <a:rPr lang="en-US" sz="2066" b="1" dirty="0" err="1">
                <a:latin typeface="Rajdhani Medium" panose="020B0604020202020204" charset="0"/>
                <a:ea typeface="Rajdhani Medium"/>
                <a:cs typeface="Rajdhani Medium" panose="020B0604020202020204" charset="0"/>
                <a:sym typeface="Rajdhani Medium"/>
              </a:rPr>
              <a:t>faglige</a:t>
            </a:r>
            <a:r>
              <a:rPr lang="en-US" sz="2066" b="1" dirty="0">
                <a:latin typeface="Rajdhani Medium" panose="020B0604020202020204" charset="0"/>
                <a:ea typeface="Rajdhani Medium"/>
                <a:cs typeface="Rajdhani Medium" panose="020B0604020202020204" charset="0"/>
                <a:sym typeface="Rajdhani Medium"/>
              </a:rPr>
              <a:t> </a:t>
            </a:r>
          </a:p>
          <a:p>
            <a:pPr algn="just">
              <a:lnSpc>
                <a:spcPts val="2893"/>
              </a:lnSpc>
            </a:pPr>
            <a:r>
              <a:rPr lang="en-US" sz="2066" b="1" dirty="0" err="1">
                <a:latin typeface="Rajdhani Medium" panose="020B0604020202020204" charset="0"/>
                <a:ea typeface="Rajdhani Medium"/>
                <a:cs typeface="Rajdhani Medium" panose="020B0604020202020204" charset="0"/>
                <a:sym typeface="Rajdhani Medium"/>
              </a:rPr>
              <a:t>oplæg</a:t>
            </a:r>
            <a:r>
              <a:rPr lang="en-US" sz="2066" b="1" dirty="0">
                <a:latin typeface="Rajdhani Medium" panose="020B0604020202020204" charset="0"/>
                <a:ea typeface="Rajdhani Medium"/>
                <a:cs typeface="Rajdhani Medium" panose="020B0604020202020204" charset="0"/>
                <a:sym typeface="Rajdhani Medium"/>
              </a:rPr>
              <a:t> og dialog</a:t>
            </a:r>
          </a:p>
          <a:p>
            <a:pPr algn="just">
              <a:lnSpc>
                <a:spcPts val="2519"/>
              </a:lnSpc>
            </a:pPr>
            <a:endParaRPr lang="en-US" sz="2066" b="1" dirty="0">
              <a:solidFill>
                <a:srgbClr val="EDEDF8"/>
              </a:solidFill>
              <a:latin typeface="Rajdhani Medium" panose="020B0604020202020204" charset="0"/>
              <a:ea typeface="Rajdhani Medium"/>
              <a:cs typeface="Rajdhani Medium" panose="020B0604020202020204" charset="0"/>
              <a:sym typeface="Rajdhani Medium"/>
            </a:endParaRPr>
          </a:p>
          <a:p>
            <a:pPr algn="ctr">
              <a:lnSpc>
                <a:spcPts val="4013"/>
              </a:lnSpc>
            </a:pPr>
            <a:r>
              <a:rPr lang="en-US" sz="2866" dirty="0">
                <a:solidFill>
                  <a:schemeClr val="bg1"/>
                </a:solidFill>
                <a:latin typeface="Rajdhani Medium" panose="020B0604020202020204" charset="0"/>
                <a:ea typeface="Boldoa"/>
                <a:cs typeface="Rajdhani Medium" panose="020B0604020202020204" charset="0"/>
                <a:sym typeface="Boldoa"/>
              </a:rPr>
              <a:t>Stil op og </a:t>
            </a:r>
            <a:r>
              <a:rPr lang="en-US" sz="2866" dirty="0" err="1">
                <a:solidFill>
                  <a:schemeClr val="bg1"/>
                </a:solidFill>
                <a:latin typeface="Rajdhani Medium" panose="020B0604020202020204" charset="0"/>
                <a:ea typeface="Boldoa"/>
                <a:cs typeface="Rajdhani Medium" panose="020B0604020202020204" charset="0"/>
                <a:sym typeface="Boldoa"/>
              </a:rPr>
              <a:t>bliv</a:t>
            </a:r>
            <a:r>
              <a:rPr lang="en-US" sz="2866" dirty="0">
                <a:solidFill>
                  <a:schemeClr val="bg1"/>
                </a:solidFill>
                <a:latin typeface="Rajdhani Medium" panose="020B0604020202020204" charset="0"/>
                <a:ea typeface="Boldoa"/>
                <a:cs typeface="Rajdhani Medium" panose="020B0604020202020204" charset="0"/>
                <a:sym typeface="Boldoa"/>
              </a:rPr>
              <a:t> </a:t>
            </a:r>
            <a:r>
              <a:rPr lang="en-US" sz="2866" dirty="0" err="1">
                <a:solidFill>
                  <a:schemeClr val="bg1"/>
                </a:solidFill>
                <a:latin typeface="Rajdhani Medium" panose="020B0604020202020204" charset="0"/>
                <a:ea typeface="Boldoa"/>
                <a:cs typeface="Rajdhani Medium" panose="020B0604020202020204" charset="0"/>
                <a:sym typeface="Boldoa"/>
              </a:rPr>
              <a:t>valgt</a:t>
            </a:r>
            <a:r>
              <a:rPr lang="en-US" sz="2866" dirty="0">
                <a:solidFill>
                  <a:schemeClr val="bg1"/>
                </a:solidFill>
                <a:latin typeface="Rajdhani Medium" panose="020B0604020202020204" charset="0"/>
                <a:ea typeface="Boldoa"/>
                <a:cs typeface="Rajdhani Medium" panose="020B0604020202020204" charset="0"/>
                <a:sym typeface="Boldoa"/>
              </a:rPr>
              <a:t> </a:t>
            </a:r>
            <a:r>
              <a:rPr lang="en-US" sz="2866" dirty="0" err="1">
                <a:solidFill>
                  <a:schemeClr val="bg1"/>
                </a:solidFill>
                <a:latin typeface="Rajdhani Medium" panose="020B0604020202020204" charset="0"/>
                <a:ea typeface="Boldoa"/>
                <a:cs typeface="Rajdhani Medium" panose="020B0604020202020204" charset="0"/>
                <a:sym typeface="Boldoa"/>
              </a:rPr>
              <a:t>på</a:t>
            </a:r>
            <a:r>
              <a:rPr lang="en-US" sz="2866" dirty="0">
                <a:solidFill>
                  <a:schemeClr val="bg1"/>
                </a:solidFill>
                <a:latin typeface="Rajdhani Medium" panose="020B0604020202020204" charset="0"/>
                <a:ea typeface="Boldoa"/>
                <a:cs typeface="Rajdhani Medium" panose="020B0604020202020204" charset="0"/>
                <a:sym typeface="Boldoa"/>
              </a:rPr>
              <a:t> </a:t>
            </a:r>
            <a:r>
              <a:rPr lang="en-US" sz="2866" dirty="0" err="1">
                <a:solidFill>
                  <a:schemeClr val="bg1"/>
                </a:solidFill>
                <a:latin typeface="Rajdhani Medium" panose="020B0604020202020204" charset="0"/>
                <a:ea typeface="Boldoa"/>
                <a:cs typeface="Rajdhani Medium" panose="020B0604020202020204" charset="0"/>
                <a:sym typeface="Boldoa"/>
              </a:rPr>
              <a:t>årsmødet</a:t>
            </a:r>
            <a:r>
              <a:rPr lang="en-US" sz="2866" dirty="0">
                <a:solidFill>
                  <a:schemeClr val="bg1"/>
                </a:solidFill>
                <a:latin typeface="Rajdhani Medium" panose="020B0604020202020204" charset="0"/>
                <a:ea typeface="Boldoa"/>
                <a:cs typeface="Rajdhani Medium" panose="020B0604020202020204" charset="0"/>
                <a:sym typeface="Boldoa"/>
              </a:rPr>
              <a:t>!</a:t>
            </a:r>
          </a:p>
          <a:p>
            <a:pPr algn="just">
              <a:lnSpc>
                <a:spcPts val="2519"/>
              </a:lnSpc>
            </a:pPr>
            <a:endParaRPr lang="en-US" sz="2866" dirty="0">
              <a:solidFill>
                <a:srgbClr val="000000"/>
              </a:solidFill>
              <a:latin typeface="Boldoa"/>
              <a:ea typeface="Boldoa"/>
              <a:cs typeface="Boldoa"/>
              <a:sym typeface="Boldoa"/>
            </a:endParaRPr>
          </a:p>
          <a:p>
            <a:pPr algn="just">
              <a:lnSpc>
                <a:spcPts val="2519"/>
              </a:lnSpc>
            </a:pPr>
            <a:endParaRPr lang="en-US" sz="2866" dirty="0">
              <a:solidFill>
                <a:srgbClr val="000000"/>
              </a:solidFill>
              <a:latin typeface="Boldoa"/>
              <a:ea typeface="Boldoa"/>
              <a:cs typeface="Boldoa"/>
              <a:sym typeface="Boldoa"/>
            </a:endParaRPr>
          </a:p>
          <a:p>
            <a:pPr algn="ctr">
              <a:lnSpc>
                <a:spcPts val="2426"/>
              </a:lnSpc>
            </a:pPr>
            <a:endParaRPr lang="en-US" sz="2866" dirty="0">
              <a:solidFill>
                <a:srgbClr val="000000"/>
              </a:solidFill>
              <a:latin typeface="Boldoa"/>
              <a:ea typeface="Boldoa"/>
              <a:cs typeface="Boldoa"/>
              <a:sym typeface="Boldoa"/>
            </a:endParaRPr>
          </a:p>
        </p:txBody>
      </p:sp>
      <p:sp>
        <p:nvSpPr>
          <p:cNvPr id="8" name="TextBox 8"/>
          <p:cNvSpPr txBox="1"/>
          <p:nvPr/>
        </p:nvSpPr>
        <p:spPr>
          <a:xfrm>
            <a:off x="313798" y="275409"/>
            <a:ext cx="11878202" cy="5041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340"/>
              </a:lnSpc>
              <a:spcBef>
                <a:spcPct val="0"/>
              </a:spcBef>
            </a:pPr>
            <a:r>
              <a:rPr lang="en-US" sz="2700" b="1" dirty="0">
                <a:latin typeface="Rajdhani Bold" panose="020B0604020202020204" charset="0"/>
                <a:ea typeface="Rajdhani Bold"/>
                <a:cs typeface="Rajdhani Bold" panose="020B0604020202020204" charset="0"/>
                <a:sym typeface="Rajdhani Bold"/>
              </a:rPr>
              <a:t>FAGGRUPPELANDSMØDE FOR DAGTILBUD OG SKOLE/FRITID</a:t>
            </a:r>
          </a:p>
        </p:txBody>
      </p:sp>
    </p:spTree>
    <p:extLst>
      <p:ext uri="{BB962C8B-B14F-4D97-AF65-F5344CB8AC3E}">
        <p14:creationId xmlns:p14="http://schemas.microsoft.com/office/powerpoint/2010/main" val="412347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574E"/>
        </a:solidFill>
        <a:effectLst/>
      </p:bgPr>
    </p:bg>
    <p:spTree>
      <p:nvGrpSpPr>
        <p:cNvPr id="1" name="">
          <a:extLst>
            <a:ext uri="{FF2B5EF4-FFF2-40B4-BE49-F238E27FC236}">
              <a16:creationId xmlns:a16="http://schemas.microsoft.com/office/drawing/2014/main" id="{037D007D-085B-B268-2B63-FC5594491D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A34D0C7-D472-0C41-88A3-D22BAA3025EB}"/>
              </a:ext>
            </a:extLst>
          </p:cNvPr>
          <p:cNvSpPr/>
          <p:nvPr/>
        </p:nvSpPr>
        <p:spPr>
          <a:xfrm>
            <a:off x="10688017" y="4011628"/>
            <a:ext cx="1375565" cy="2160573"/>
          </a:xfrm>
          <a:custGeom>
            <a:avLst/>
            <a:gdLst/>
            <a:ahLst/>
            <a:cxnLst/>
            <a:rect l="l" t="t" r="r" b="b"/>
            <a:pathLst>
              <a:path w="2063347" h="3240859">
                <a:moveTo>
                  <a:pt x="0" y="0"/>
                </a:moveTo>
                <a:lnTo>
                  <a:pt x="2063347" y="0"/>
                </a:lnTo>
                <a:lnTo>
                  <a:pt x="2063347" y="3240859"/>
                </a:lnTo>
                <a:lnTo>
                  <a:pt x="0" y="3240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3" name="Freeform 3">
            <a:extLst>
              <a:ext uri="{FF2B5EF4-FFF2-40B4-BE49-F238E27FC236}">
                <a16:creationId xmlns:a16="http://schemas.microsoft.com/office/drawing/2014/main" id="{52ED4A6C-6EF1-5425-3686-BE7E102D97ED}"/>
              </a:ext>
            </a:extLst>
          </p:cNvPr>
          <p:cNvSpPr/>
          <p:nvPr/>
        </p:nvSpPr>
        <p:spPr>
          <a:xfrm>
            <a:off x="8985055" y="5163928"/>
            <a:ext cx="3405923" cy="2853879"/>
          </a:xfrm>
          <a:custGeom>
            <a:avLst/>
            <a:gdLst/>
            <a:ahLst/>
            <a:cxnLst/>
            <a:rect l="l" t="t" r="r" b="b"/>
            <a:pathLst>
              <a:path w="5108884" h="4280819">
                <a:moveTo>
                  <a:pt x="0" y="0"/>
                </a:moveTo>
                <a:lnTo>
                  <a:pt x="5108885" y="0"/>
                </a:lnTo>
                <a:lnTo>
                  <a:pt x="5108885" y="4280820"/>
                </a:lnTo>
                <a:lnTo>
                  <a:pt x="0" y="4280820"/>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5" name="Freeform 5">
            <a:extLst>
              <a:ext uri="{FF2B5EF4-FFF2-40B4-BE49-F238E27FC236}">
                <a16:creationId xmlns:a16="http://schemas.microsoft.com/office/drawing/2014/main" id="{6E7937E1-838F-DDE8-5774-8537F1BC541D}"/>
              </a:ext>
            </a:extLst>
          </p:cNvPr>
          <p:cNvSpPr/>
          <p:nvPr/>
        </p:nvSpPr>
        <p:spPr>
          <a:xfrm>
            <a:off x="0" y="5453667"/>
            <a:ext cx="4876800" cy="1673352"/>
          </a:xfrm>
          <a:custGeom>
            <a:avLst/>
            <a:gdLst/>
            <a:ahLst/>
            <a:cxnLst/>
            <a:rect l="l" t="t" r="r" b="b"/>
            <a:pathLst>
              <a:path w="7315200" h="2510028">
                <a:moveTo>
                  <a:pt x="0" y="0"/>
                </a:moveTo>
                <a:lnTo>
                  <a:pt x="7315200" y="0"/>
                </a:lnTo>
                <a:lnTo>
                  <a:pt x="7315200" y="2510028"/>
                </a:lnTo>
                <a:lnTo>
                  <a:pt x="0" y="2510028"/>
                </a:lnTo>
                <a:lnTo>
                  <a:pt x="0" y="0"/>
                </a:lnTo>
                <a:close/>
              </a:path>
            </a:pathLst>
          </a:custGeom>
          <a:blipFill>
            <a:blip r:embed="rId6">
              <a:alphaModFix amt="55000"/>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6" name="Freeform 6">
            <a:extLst>
              <a:ext uri="{FF2B5EF4-FFF2-40B4-BE49-F238E27FC236}">
                <a16:creationId xmlns:a16="http://schemas.microsoft.com/office/drawing/2014/main" id="{26DA705F-A408-709C-055C-586D4A4B33F1}"/>
              </a:ext>
            </a:extLst>
          </p:cNvPr>
          <p:cNvSpPr/>
          <p:nvPr/>
        </p:nvSpPr>
        <p:spPr>
          <a:xfrm>
            <a:off x="3363810" y="204728"/>
            <a:ext cx="6726445" cy="5515685"/>
          </a:xfrm>
          <a:custGeom>
            <a:avLst/>
            <a:gdLst/>
            <a:ahLst/>
            <a:cxnLst/>
            <a:rect l="l" t="t" r="r" b="b"/>
            <a:pathLst>
              <a:path w="10089667" h="8273527">
                <a:moveTo>
                  <a:pt x="0" y="0"/>
                </a:moveTo>
                <a:lnTo>
                  <a:pt x="10089667" y="0"/>
                </a:lnTo>
                <a:lnTo>
                  <a:pt x="10089667" y="8273527"/>
                </a:lnTo>
                <a:lnTo>
                  <a:pt x="0" y="8273527"/>
                </a:lnTo>
                <a:lnTo>
                  <a:pt x="0" y="0"/>
                </a:lnTo>
                <a:close/>
              </a:path>
            </a:pathLst>
          </a:custGeom>
          <a:blipFill>
            <a:blip r:embed="rId8">
              <a:alphaModFix amt="17000"/>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da-DK" sz="800"/>
          </a:p>
        </p:txBody>
      </p:sp>
      <p:sp>
        <p:nvSpPr>
          <p:cNvPr id="7" name="TextBox 7">
            <a:extLst>
              <a:ext uri="{FF2B5EF4-FFF2-40B4-BE49-F238E27FC236}">
                <a16:creationId xmlns:a16="http://schemas.microsoft.com/office/drawing/2014/main" id="{02E6917F-3263-41F4-B62F-E522CFCD1571}"/>
              </a:ext>
            </a:extLst>
          </p:cNvPr>
          <p:cNvSpPr txBox="1"/>
          <p:nvPr/>
        </p:nvSpPr>
        <p:spPr>
          <a:xfrm>
            <a:off x="313798" y="983242"/>
            <a:ext cx="11667995" cy="58934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da-DK" sz="2000" dirty="0">
                <a:latin typeface="Rajdhani Medium" panose="020B0604020202020204" charset="0"/>
                <a:cs typeface="Rajdhani Medium" panose="020B0604020202020204" charset="0"/>
              </a:rPr>
              <a:t>Dagtilbud  </a:t>
            </a:r>
            <a:r>
              <a:rPr lang="da-DK" sz="2000" b="1" dirty="0">
                <a:latin typeface="Rajdhani Medium" panose="020B0604020202020204" charset="0"/>
                <a:cs typeface="Rajdhani Medium" panose="020B0604020202020204" charset="0"/>
              </a:rPr>
              <a:t>Torsdag 6.11. 2025, kl. 10.00 – fredag 7.11. 2025, kl. 16.00</a:t>
            </a:r>
            <a:r>
              <a:rPr lang="da-DK" sz="2000" dirty="0">
                <a:latin typeface="Rajdhani Medium" panose="020B0604020202020204" charset="0"/>
                <a:cs typeface="Rajdhani Medium" panose="020B0604020202020204" charset="0"/>
              </a:rPr>
              <a:t> på </a:t>
            </a:r>
            <a:r>
              <a:rPr lang="da-DK" sz="2000" dirty="0" err="1">
                <a:latin typeface="Rajdhani Medium" panose="020B0604020202020204" charset="0"/>
                <a:cs typeface="Rajdhani Medium" panose="020B0604020202020204" charset="0"/>
              </a:rPr>
              <a:t>Comwell</a:t>
            </a:r>
            <a:r>
              <a:rPr lang="da-DK" sz="2000" dirty="0">
                <a:latin typeface="Rajdhani Medium" panose="020B0604020202020204" charset="0"/>
                <a:cs typeface="Rajdhani Medium" panose="020B0604020202020204" charset="0"/>
              </a:rPr>
              <a:t> Kolding</a:t>
            </a:r>
            <a:r>
              <a:rPr lang="da-DK" sz="2000" b="1" dirty="0">
                <a:latin typeface="Rajdhani Medium" panose="020B0604020202020204" charset="0"/>
                <a:cs typeface="Rajdhani Medium" panose="020B0604020202020204" charset="0"/>
              </a:rPr>
              <a:t> </a:t>
            </a:r>
          </a:p>
          <a:p>
            <a:r>
              <a:rPr lang="da-DK" sz="2000" i="1" dirty="0">
                <a:latin typeface="Rajdhani Medium" panose="020B0604020202020204" charset="0"/>
                <a:cs typeface="Rajdhani Medium" panose="020B0604020202020204" charset="0"/>
              </a:rPr>
              <a:t>Tilmeldingsfristen er den 3. oktober 2025, kl. 15.00</a:t>
            </a:r>
          </a:p>
          <a:p>
            <a:endParaRPr lang="da-DK" sz="2000" dirty="0">
              <a:latin typeface="Rajdhani Medium" panose="020B0604020202020204" charset="0"/>
              <a:cs typeface="Rajdhani Medium" panose="020B0604020202020204" charset="0"/>
            </a:endParaRPr>
          </a:p>
          <a:p>
            <a:r>
              <a:rPr lang="da-DK" sz="2000" b="1" dirty="0">
                <a:latin typeface="Rajdhani Medium" panose="020B0604020202020204" charset="0"/>
                <a:cs typeface="Rajdhani Medium" panose="020B0604020202020204" charset="0"/>
              </a:rPr>
              <a:t>Her skal LFS vælge:</a:t>
            </a:r>
            <a:endParaRPr lang="da-DK" sz="2000" dirty="0">
              <a:latin typeface="Rajdhani Medium" panose="020B0604020202020204" charset="0"/>
              <a:cs typeface="Rajdhani Medium" panose="020B0604020202020204" charset="0"/>
            </a:endParaRPr>
          </a:p>
          <a:p>
            <a:r>
              <a:rPr lang="da-DK" sz="2000" dirty="0">
                <a:latin typeface="Rajdhani Medium" panose="020B0604020202020204" charset="0"/>
                <a:cs typeface="Rajdhani Medium" panose="020B0604020202020204" charset="0"/>
              </a:rPr>
              <a:t>6 LFS, dag</a:t>
            </a:r>
          </a:p>
          <a:p>
            <a:r>
              <a:rPr lang="da-DK" sz="2000" dirty="0">
                <a:latin typeface="Rajdhani Medium" panose="020B0604020202020204" charset="0"/>
                <a:cs typeface="Rajdhani Medium" panose="020B0604020202020204" charset="0"/>
              </a:rPr>
              <a:t>2 Pædagogmedhjælpere og pædagogiske assistenter, dag</a:t>
            </a:r>
          </a:p>
          <a:p>
            <a:r>
              <a:rPr lang="da-DK" sz="2000" dirty="0">
                <a:latin typeface="Rajdhani Medium" panose="020B0604020202020204" charset="0"/>
                <a:cs typeface="Rajdhani Medium" panose="020B0604020202020204" charset="0"/>
              </a:rPr>
              <a:t> </a:t>
            </a:r>
            <a:endParaRPr lang="da-DK" sz="2000" b="1" dirty="0">
              <a:latin typeface="Rajdhani Medium" panose="020B0604020202020204" charset="0"/>
              <a:cs typeface="Rajdhani Medium" panose="020B0604020202020204" charset="0"/>
            </a:endParaRPr>
          </a:p>
          <a:p>
            <a:r>
              <a:rPr lang="da-DK" sz="2000" dirty="0">
                <a:latin typeface="Rajdhani Medium" panose="020B0604020202020204" charset="0"/>
                <a:cs typeface="Rajdhani Medium" panose="020B0604020202020204" charset="0"/>
              </a:rPr>
              <a:t>Skole/fritid </a:t>
            </a:r>
            <a:r>
              <a:rPr lang="da-DK" sz="2000" b="1" dirty="0">
                <a:latin typeface="Rajdhani Medium" panose="020B0604020202020204" charset="0"/>
                <a:cs typeface="Rajdhani Medium" panose="020B0604020202020204" charset="0"/>
              </a:rPr>
              <a:t>Onsdag 19. november 2025, kl. 10.00 – 16.00 </a:t>
            </a:r>
            <a:r>
              <a:rPr lang="da-DK" sz="2000" dirty="0">
                <a:latin typeface="Rajdhani Medium" panose="020B0604020202020204" charset="0"/>
                <a:cs typeface="Rajdhani Medium" panose="020B0604020202020204" charset="0"/>
              </a:rPr>
              <a:t>på </a:t>
            </a:r>
            <a:r>
              <a:rPr lang="da-DK" sz="2000" dirty="0" err="1"/>
              <a:t>Comwell</a:t>
            </a:r>
            <a:r>
              <a:rPr lang="da-DK" sz="2000" dirty="0"/>
              <a:t> Middelfart</a:t>
            </a:r>
            <a:endParaRPr lang="da-DK" sz="2000" dirty="0">
              <a:latin typeface="Rajdhani Medium" panose="020B0604020202020204" charset="0"/>
              <a:cs typeface="Rajdhani Medium" panose="020B0604020202020204" charset="0"/>
            </a:endParaRPr>
          </a:p>
          <a:p>
            <a:r>
              <a:rPr lang="da-DK" sz="2000" i="1" dirty="0">
                <a:latin typeface="Rajdhani Medium" panose="020B0604020202020204" charset="0"/>
                <a:cs typeface="Rajdhani Medium" panose="020B0604020202020204" charset="0"/>
              </a:rPr>
              <a:t>Tilmeldingsfristen er den 17. oktober 2025, kl. 15.00</a:t>
            </a:r>
          </a:p>
          <a:p>
            <a:endParaRPr lang="da-DK" sz="2000" i="1" dirty="0">
              <a:latin typeface="Rajdhani Medium" panose="020B0604020202020204" charset="0"/>
              <a:cs typeface="Rajdhani Medium" panose="020B0604020202020204" charset="0"/>
            </a:endParaRPr>
          </a:p>
          <a:p>
            <a:r>
              <a:rPr lang="da-DK" sz="2000" b="1" dirty="0">
                <a:latin typeface="Rajdhani Medium" panose="020B0604020202020204" charset="0"/>
                <a:cs typeface="Rajdhani Medium" panose="020B0604020202020204" charset="0"/>
              </a:rPr>
              <a:t>Her skal LFS vælge:</a:t>
            </a:r>
            <a:endParaRPr lang="da-DK" sz="2000" dirty="0">
              <a:latin typeface="Rajdhani Medium" panose="020B0604020202020204" charset="0"/>
              <a:cs typeface="Rajdhani Medium" panose="020B0604020202020204" charset="0"/>
            </a:endParaRPr>
          </a:p>
          <a:p>
            <a:r>
              <a:rPr lang="da-DK" sz="2000" dirty="0">
                <a:latin typeface="Rajdhani Medium" panose="020B0604020202020204" charset="0"/>
                <a:cs typeface="Rajdhani Medium" panose="020B0604020202020204" charset="0"/>
              </a:rPr>
              <a:t>19 LFS, dag</a:t>
            </a:r>
          </a:p>
          <a:p>
            <a:r>
              <a:rPr lang="da-DK" sz="2000" dirty="0">
                <a:latin typeface="Rajdhani Medium" panose="020B0604020202020204" charset="0"/>
                <a:cs typeface="Rajdhani Medium" panose="020B0604020202020204" charset="0"/>
              </a:rPr>
              <a:t>1 Legepladsansat</a:t>
            </a:r>
          </a:p>
          <a:p>
            <a:r>
              <a:rPr lang="da-DK" sz="2000" dirty="0">
                <a:latin typeface="Rajdhani Medium" panose="020B0604020202020204" charset="0"/>
                <a:cs typeface="Rajdhani Medium" panose="020B0604020202020204" charset="0"/>
              </a:rPr>
              <a:t>1 Pædagogmedhjælpere/</a:t>
            </a:r>
          </a:p>
          <a:p>
            <a:r>
              <a:rPr lang="da-DK" sz="2000" dirty="0">
                <a:latin typeface="Rajdhani Medium" panose="020B0604020202020204" charset="0"/>
                <a:cs typeface="Rajdhani Medium" panose="020B0604020202020204" charset="0"/>
              </a:rPr>
              <a:t>pædagogiske assistenter, dag</a:t>
            </a:r>
          </a:p>
          <a:p>
            <a:r>
              <a:rPr lang="da-DK" sz="2000" dirty="0"/>
              <a:t> </a:t>
            </a:r>
          </a:p>
          <a:p>
            <a:pPr algn="just">
              <a:lnSpc>
                <a:spcPts val="2519"/>
              </a:lnSpc>
            </a:pPr>
            <a:endParaRPr lang="en-US" sz="2000" dirty="0">
              <a:solidFill>
                <a:srgbClr val="000000"/>
              </a:solidFill>
              <a:latin typeface="Boldoa"/>
              <a:ea typeface="Boldoa"/>
              <a:cs typeface="Boldoa"/>
              <a:sym typeface="Boldoa"/>
            </a:endParaRPr>
          </a:p>
          <a:p>
            <a:pPr algn="just">
              <a:lnSpc>
                <a:spcPts val="2519"/>
              </a:lnSpc>
            </a:pPr>
            <a:endParaRPr lang="en-US" sz="2000" dirty="0">
              <a:solidFill>
                <a:srgbClr val="000000"/>
              </a:solidFill>
              <a:latin typeface="Boldoa"/>
              <a:ea typeface="Boldoa"/>
              <a:cs typeface="Boldoa"/>
              <a:sym typeface="Boldoa"/>
            </a:endParaRPr>
          </a:p>
          <a:p>
            <a:pPr algn="ctr">
              <a:lnSpc>
                <a:spcPts val="2426"/>
              </a:lnSpc>
            </a:pPr>
            <a:endParaRPr lang="en-US" sz="2866" dirty="0">
              <a:solidFill>
                <a:srgbClr val="000000"/>
              </a:solidFill>
              <a:latin typeface="Boldoa"/>
              <a:ea typeface="Boldoa"/>
              <a:cs typeface="Boldoa"/>
              <a:sym typeface="Boldoa"/>
            </a:endParaRPr>
          </a:p>
        </p:txBody>
      </p:sp>
      <p:sp>
        <p:nvSpPr>
          <p:cNvPr id="8" name="TextBox 8">
            <a:extLst>
              <a:ext uri="{FF2B5EF4-FFF2-40B4-BE49-F238E27FC236}">
                <a16:creationId xmlns:a16="http://schemas.microsoft.com/office/drawing/2014/main" id="{9C054B33-3B47-B48F-F979-68F7CAD2D7BE}"/>
              </a:ext>
            </a:extLst>
          </p:cNvPr>
          <p:cNvSpPr txBox="1"/>
          <p:nvPr/>
        </p:nvSpPr>
        <p:spPr>
          <a:xfrm>
            <a:off x="313798" y="275409"/>
            <a:ext cx="11878202" cy="5041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4340"/>
              </a:lnSpc>
              <a:spcBef>
                <a:spcPct val="0"/>
              </a:spcBef>
            </a:pPr>
            <a:r>
              <a:rPr lang="en-US" sz="2700" b="1" dirty="0">
                <a:latin typeface="Rajdhani Bold" panose="020B0604020202020204" charset="0"/>
                <a:ea typeface="Rajdhani Bold"/>
                <a:cs typeface="Rajdhani Bold" panose="020B0604020202020204" charset="0"/>
                <a:sym typeface="Rajdhani Bold"/>
              </a:rPr>
              <a:t>Fakta om </a:t>
            </a:r>
            <a:r>
              <a:rPr lang="en-US" sz="2700" b="1" dirty="0" err="1">
                <a:latin typeface="Rajdhani Bold" panose="020B0604020202020204" charset="0"/>
                <a:ea typeface="Rajdhani Bold"/>
                <a:cs typeface="Rajdhani Bold" panose="020B0604020202020204" charset="0"/>
                <a:sym typeface="Rajdhani Bold"/>
              </a:rPr>
              <a:t>valg</a:t>
            </a:r>
            <a:r>
              <a:rPr lang="en-US" sz="2700" b="1" dirty="0">
                <a:latin typeface="Rajdhani Bold" panose="020B0604020202020204" charset="0"/>
                <a:ea typeface="Rajdhani Bold"/>
                <a:cs typeface="Rajdhani Bold" panose="020B0604020202020204" charset="0"/>
                <a:sym typeface="Rajdhani Bold"/>
              </a:rPr>
              <a:t> </a:t>
            </a:r>
            <a:r>
              <a:rPr lang="en-US" sz="2700" b="1" dirty="0" err="1">
                <a:latin typeface="Rajdhani Bold" panose="020B0604020202020204" charset="0"/>
                <a:ea typeface="Rajdhani Bold"/>
                <a:cs typeface="Rajdhani Bold" panose="020B0604020202020204" charset="0"/>
                <a:sym typeface="Rajdhani Bold"/>
              </a:rPr>
              <a:t>til</a:t>
            </a:r>
            <a:r>
              <a:rPr lang="en-US" sz="2700" b="1" dirty="0">
                <a:latin typeface="Rajdhani Bold" panose="020B0604020202020204" charset="0"/>
                <a:ea typeface="Rajdhani Bold"/>
                <a:cs typeface="Rajdhani Bold" panose="020B0604020202020204" charset="0"/>
                <a:sym typeface="Rajdhani Bold"/>
              </a:rPr>
              <a:t> </a:t>
            </a:r>
            <a:r>
              <a:rPr lang="en-US" sz="2700" b="1" dirty="0" err="1">
                <a:latin typeface="Rajdhani Bold" panose="020B0604020202020204" charset="0"/>
                <a:ea typeface="Rajdhani Bold"/>
                <a:cs typeface="Rajdhani Bold" panose="020B0604020202020204" charset="0"/>
                <a:sym typeface="Rajdhani Bold"/>
              </a:rPr>
              <a:t>faggruppelandsmøderne</a:t>
            </a:r>
            <a:r>
              <a:rPr lang="en-US" sz="2700" b="1" dirty="0">
                <a:latin typeface="Rajdhani Bold" panose="020B0604020202020204" charset="0"/>
                <a:ea typeface="Rajdhani Bold"/>
                <a:cs typeface="Rajdhani Bold" panose="020B0604020202020204" charset="0"/>
                <a:sym typeface="Rajdhani Bold"/>
              </a:rPr>
              <a:t> </a:t>
            </a:r>
          </a:p>
        </p:txBody>
      </p:sp>
    </p:spTree>
    <p:extLst>
      <p:ext uri="{BB962C8B-B14F-4D97-AF65-F5344CB8AC3E}">
        <p14:creationId xmlns:p14="http://schemas.microsoft.com/office/powerpoint/2010/main" val="164804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583C-6C80-B107-8B14-A6F661957B8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F10887D-CC69-4DE9-E904-A662472F39E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369C1F32-6785-0C93-8AB0-0DD99A68BE7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EF2F9780-F571-BB1B-7A76-DD545BD09967}"/>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dirty="0"/>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b="1" dirty="0">
                <a:effectLst>
                  <a:outerShdw blurRad="38100" dist="38100" dir="2700000" algn="tl">
                    <a:srgbClr val="000000">
                      <a:alpha val="43137"/>
                    </a:srgbClr>
                  </a:outerShdw>
                </a:effectLst>
              </a:rPr>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FB5B3695-49DB-D352-A283-ED7A01FEC5A8}"/>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44909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05E5C-300A-F4D7-A28D-DE2E86D6B23E}"/>
            </a:ext>
          </a:extLst>
        </p:cNvPr>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
            <a:extLst>
              <a:ext uri="{FF2B5EF4-FFF2-40B4-BE49-F238E27FC236}">
                <a16:creationId xmlns:a16="http://schemas.microsoft.com/office/drawing/2014/main" id="{3DA555D1-096D-F8CB-5F72-6CE5D22C0DFF}"/>
              </a:ext>
            </a:extLst>
          </p:cNvPr>
          <p:cNvSpPr txBox="1">
            <a:spLocks/>
          </p:cNvSpPr>
          <p:nvPr/>
        </p:nvSpPr>
        <p:spPr>
          <a:xfrm>
            <a:off x="983316" y="-179392"/>
            <a:ext cx="6637708" cy="19068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lang="da-DK" b="1" kern="1200" noProof="0" dirty="0">
                <a:solidFill>
                  <a:schemeClr val="tx1"/>
                </a:solidFill>
                <a:effectLst>
                  <a:outerShdw blurRad="38100" dist="38100" dir="2700000" algn="tl">
                    <a:srgbClr val="000000">
                      <a:alpha val="43137"/>
                    </a:srgbClr>
                  </a:outerShdw>
                </a:effectLst>
                <a:latin typeface="+mj-lt"/>
                <a:ea typeface="+mj-ea"/>
                <a:cs typeface="+mj-cs"/>
              </a:rPr>
              <a:t>Opsamling på TR-træf </a:t>
            </a:r>
          </a:p>
        </p:txBody>
      </p:sp>
      <p:sp>
        <p:nvSpPr>
          <p:cNvPr id="14" name="Pladsholder til indhold 2">
            <a:extLst>
              <a:ext uri="{FF2B5EF4-FFF2-40B4-BE49-F238E27FC236}">
                <a16:creationId xmlns:a16="http://schemas.microsoft.com/office/drawing/2014/main" id="{DAA2C04D-C817-42A9-0E1A-4BFACBD955D8}"/>
              </a:ext>
            </a:extLst>
          </p:cNvPr>
          <p:cNvSpPr txBox="1">
            <a:spLocks/>
          </p:cNvSpPr>
          <p:nvPr/>
        </p:nvSpPr>
        <p:spPr>
          <a:xfrm>
            <a:off x="983316" y="2047864"/>
            <a:ext cx="5236249" cy="3718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00" dirty="0"/>
          </a:p>
        </p:txBody>
      </p:sp>
      <p:pic>
        <p:nvPicPr>
          <p:cNvPr id="3076" name="Picture 4" descr="Fælles kamp for ordentlige arbejdsvilkår | FOA">
            <a:extLst>
              <a:ext uri="{FF2B5EF4-FFF2-40B4-BE49-F238E27FC236}">
                <a16:creationId xmlns:a16="http://schemas.microsoft.com/office/drawing/2014/main" id="{56CD0932-2516-33A5-37A4-6E05CBB5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64" r="16970" b="-1"/>
          <a:stretch/>
        </p:blipFill>
        <p:spPr bwMode="auto">
          <a:xfrm>
            <a:off x="8843572" y="3860846"/>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Røde faner i Kongevejsparken den 1. maj | SønderborgNYT">
            <a:extLst>
              <a:ext uri="{FF2B5EF4-FFF2-40B4-BE49-F238E27FC236}">
                <a16:creationId xmlns:a16="http://schemas.microsoft.com/office/drawing/2014/main" id="{5CA59766-66A8-D6F3-8C0A-53A65EC760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23" r="9172" b="2"/>
          <a:stretch/>
        </p:blipFill>
        <p:spPr bwMode="auto">
          <a:xfrm>
            <a:off x="6374993" y="2790389"/>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C72A194E-F0CB-1E86-A35A-A6A5D086753B}"/>
              </a:ext>
            </a:extLst>
          </p:cNvPr>
          <p:cNvPicPr>
            <a:picLocks noChangeAspect="1"/>
          </p:cNvPicPr>
          <p:nvPr/>
        </p:nvPicPr>
        <p:blipFill rotWithShape="1">
          <a:blip r:embed="rId5">
            <a:extLst>
              <a:ext uri="{28A0092B-C50C-407E-A947-70E740481C1C}">
                <a14:useLocalDpi xmlns:a14="http://schemas.microsoft.com/office/drawing/2010/main" val="0"/>
              </a:ext>
            </a:extLst>
          </a:blip>
          <a:srcRect t="10299" r="3" b="12484"/>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2" name="Pladsholder til sidefod 1">
            <a:extLst>
              <a:ext uri="{FF2B5EF4-FFF2-40B4-BE49-F238E27FC236}">
                <a16:creationId xmlns:a16="http://schemas.microsoft.com/office/drawing/2014/main" id="{062F2883-7B15-BB6D-729E-51D93FD9A3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FOA-WIFI: Farfartil4</a:t>
            </a:r>
          </a:p>
        </p:txBody>
      </p:sp>
      <p:sp>
        <p:nvSpPr>
          <p:cNvPr id="3" name="Tekstfelt 2">
            <a:extLst>
              <a:ext uri="{FF2B5EF4-FFF2-40B4-BE49-F238E27FC236}">
                <a16:creationId xmlns:a16="http://schemas.microsoft.com/office/drawing/2014/main" id="{E9955240-7F49-F56F-54F2-CC2720515C3D}"/>
              </a:ext>
            </a:extLst>
          </p:cNvPr>
          <p:cNvSpPr txBox="1"/>
          <p:nvPr/>
        </p:nvSpPr>
        <p:spPr>
          <a:xfrm>
            <a:off x="971368" y="3260681"/>
            <a:ext cx="5236249" cy="1200329"/>
          </a:xfrm>
          <a:prstGeom prst="rect">
            <a:avLst/>
          </a:prstGeom>
          <a:noFill/>
        </p:spPr>
        <p:txBody>
          <a:bodyPr wrap="square" rtlCol="0">
            <a:spAutoFit/>
          </a:bodyPr>
          <a:lstStyle/>
          <a:p>
            <a:r>
              <a:rPr lang="da-DK" sz="2400" dirty="0"/>
              <a:t>Vil et par af jer der var med på træffet fortælle om jeres oplevelser og hvad I  tog med jer? </a:t>
            </a:r>
          </a:p>
        </p:txBody>
      </p:sp>
    </p:spTree>
    <p:extLst>
      <p:ext uri="{BB962C8B-B14F-4D97-AF65-F5344CB8AC3E}">
        <p14:creationId xmlns:p14="http://schemas.microsoft.com/office/powerpoint/2010/main" val="178743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4B550-B22A-9DE2-B950-156F33500061}"/>
              </a:ext>
            </a:extLst>
          </p:cNvPr>
          <p:cNvSpPr>
            <a:spLocks noGrp="1"/>
          </p:cNvSpPr>
          <p:nvPr>
            <p:ph type="ctrTitle"/>
          </p:nvPr>
        </p:nvSpPr>
        <p:spPr>
          <a:xfrm>
            <a:off x="1524000" y="429769"/>
            <a:ext cx="7409688" cy="1170432"/>
          </a:xfrm>
        </p:spPr>
        <p:txBody>
          <a:bodyPr>
            <a:normAutofit/>
          </a:bodyPr>
          <a:lstStyle/>
          <a:p>
            <a:r>
              <a:rPr lang="da-DK" sz="7200" b="1" dirty="0">
                <a:effectLst>
                  <a:outerShdw blurRad="38100" dist="38100" dir="2700000" algn="tl">
                    <a:srgbClr val="000000">
                      <a:alpha val="43137"/>
                    </a:srgbClr>
                  </a:outerShdw>
                </a:effectLst>
              </a:rPr>
              <a:t>FTR-Valg</a:t>
            </a:r>
          </a:p>
        </p:txBody>
      </p:sp>
      <p:pic>
        <p:nvPicPr>
          <p:cNvPr id="4" name="Billede 3">
            <a:extLst>
              <a:ext uri="{FF2B5EF4-FFF2-40B4-BE49-F238E27FC236}">
                <a16:creationId xmlns:a16="http://schemas.microsoft.com/office/drawing/2014/main" id="{4655C9C3-4570-3B4A-74E7-6A455EA39B84}"/>
              </a:ext>
            </a:extLst>
          </p:cNvPr>
          <p:cNvPicPr>
            <a:picLocks noChangeAspect="1"/>
          </p:cNvPicPr>
          <p:nvPr/>
        </p:nvPicPr>
        <p:blipFill>
          <a:blip r:embed="rId3"/>
          <a:stretch>
            <a:fillRect/>
          </a:stretch>
        </p:blipFill>
        <p:spPr>
          <a:xfrm>
            <a:off x="9619405" y="258997"/>
            <a:ext cx="1914310" cy="1914310"/>
          </a:xfrm>
          <a:prstGeom prst="rect">
            <a:avLst/>
          </a:prstGeom>
        </p:spPr>
      </p:pic>
      <p:sp>
        <p:nvSpPr>
          <p:cNvPr id="3" name="Undertitel 2">
            <a:extLst>
              <a:ext uri="{FF2B5EF4-FFF2-40B4-BE49-F238E27FC236}">
                <a16:creationId xmlns:a16="http://schemas.microsoft.com/office/drawing/2014/main" id="{F924B42A-E057-8274-8870-C9F7BF40982E}"/>
              </a:ext>
            </a:extLst>
          </p:cNvPr>
          <p:cNvSpPr>
            <a:spLocks noGrp="1"/>
          </p:cNvSpPr>
          <p:nvPr>
            <p:ph type="subTitle" idx="1"/>
          </p:nvPr>
        </p:nvSpPr>
        <p:spPr>
          <a:xfrm>
            <a:off x="110836" y="1520325"/>
            <a:ext cx="10132291" cy="1170432"/>
          </a:xfrm>
        </p:spPr>
        <p:txBody>
          <a:bodyPr>
            <a:normAutofit fontScale="77500" lnSpcReduction="20000"/>
          </a:bodyPr>
          <a:lstStyle/>
          <a:p>
            <a:r>
              <a:rPr lang="da-DK" sz="5400" b="1" dirty="0"/>
              <a:t>Mandag d. 27. oktober kl. 8.30-9.30</a:t>
            </a:r>
          </a:p>
          <a:p>
            <a:r>
              <a:rPr lang="da-DK" sz="5400" b="1" dirty="0"/>
              <a:t>I Sal A</a:t>
            </a:r>
          </a:p>
        </p:txBody>
      </p:sp>
      <p:sp>
        <p:nvSpPr>
          <p:cNvPr id="8" name="Tekstfelt 7">
            <a:extLst>
              <a:ext uri="{FF2B5EF4-FFF2-40B4-BE49-F238E27FC236}">
                <a16:creationId xmlns:a16="http://schemas.microsoft.com/office/drawing/2014/main" id="{6A4C3A3C-AB4C-F0F3-BBF7-2F498955ED98}"/>
              </a:ext>
            </a:extLst>
          </p:cNvPr>
          <p:cNvSpPr txBox="1"/>
          <p:nvPr/>
        </p:nvSpPr>
        <p:spPr>
          <a:xfrm>
            <a:off x="1252727" y="5301099"/>
            <a:ext cx="2622495" cy="369332"/>
          </a:xfrm>
          <a:prstGeom prst="rect">
            <a:avLst/>
          </a:prstGeom>
          <a:noFill/>
        </p:spPr>
        <p:txBody>
          <a:bodyPr wrap="square">
            <a:spAutoFit/>
          </a:bodyPr>
          <a:lstStyle/>
          <a:p>
            <a:pPr algn="ctr"/>
            <a:r>
              <a:rPr lang="da-DK" dirty="0"/>
              <a:t>Genopstiller</a:t>
            </a:r>
          </a:p>
        </p:txBody>
      </p:sp>
      <p:sp>
        <p:nvSpPr>
          <p:cNvPr id="11" name="Tekstfelt 10">
            <a:extLst>
              <a:ext uri="{FF2B5EF4-FFF2-40B4-BE49-F238E27FC236}">
                <a16:creationId xmlns:a16="http://schemas.microsoft.com/office/drawing/2014/main" id="{6A001B94-DD13-80DE-10BF-73D551970522}"/>
              </a:ext>
            </a:extLst>
          </p:cNvPr>
          <p:cNvSpPr txBox="1"/>
          <p:nvPr/>
        </p:nvSpPr>
        <p:spPr>
          <a:xfrm>
            <a:off x="777239" y="2955743"/>
            <a:ext cx="3400919" cy="369332"/>
          </a:xfrm>
          <a:prstGeom prst="rect">
            <a:avLst/>
          </a:prstGeom>
          <a:noFill/>
        </p:spPr>
        <p:txBody>
          <a:bodyPr wrap="square">
            <a:spAutoFit/>
          </a:bodyPr>
          <a:lstStyle/>
          <a:p>
            <a:pPr algn="ctr"/>
            <a:r>
              <a:rPr lang="da-DK" b="1" dirty="0"/>
              <a:t>Maria Porse </a:t>
            </a:r>
          </a:p>
        </p:txBody>
      </p:sp>
      <p:sp>
        <p:nvSpPr>
          <p:cNvPr id="14" name="Tekstfelt 13">
            <a:extLst>
              <a:ext uri="{FF2B5EF4-FFF2-40B4-BE49-F238E27FC236}">
                <a16:creationId xmlns:a16="http://schemas.microsoft.com/office/drawing/2014/main" id="{A9B492E9-3710-72D3-CB6B-D8718BC0BDAB}"/>
              </a:ext>
            </a:extLst>
          </p:cNvPr>
          <p:cNvSpPr txBox="1"/>
          <p:nvPr/>
        </p:nvSpPr>
        <p:spPr>
          <a:xfrm>
            <a:off x="6570634" y="2955743"/>
            <a:ext cx="4585046" cy="369332"/>
          </a:xfrm>
          <a:prstGeom prst="rect">
            <a:avLst/>
          </a:prstGeom>
          <a:noFill/>
        </p:spPr>
        <p:txBody>
          <a:bodyPr wrap="square">
            <a:spAutoFit/>
          </a:bodyPr>
          <a:lstStyle/>
          <a:p>
            <a:pPr algn="ctr"/>
            <a:r>
              <a:rPr lang="da-DK" b="1" dirty="0"/>
              <a:t>Vibeke Jensen </a:t>
            </a:r>
          </a:p>
        </p:txBody>
      </p:sp>
      <p:sp>
        <p:nvSpPr>
          <p:cNvPr id="16" name="Tekstfelt 15">
            <a:extLst>
              <a:ext uri="{FF2B5EF4-FFF2-40B4-BE49-F238E27FC236}">
                <a16:creationId xmlns:a16="http://schemas.microsoft.com/office/drawing/2014/main" id="{EBF7F547-5385-3FEE-0B1F-62709B1CE167}"/>
              </a:ext>
            </a:extLst>
          </p:cNvPr>
          <p:cNvSpPr txBox="1"/>
          <p:nvPr/>
        </p:nvSpPr>
        <p:spPr>
          <a:xfrm>
            <a:off x="6941566" y="5301099"/>
            <a:ext cx="3830066" cy="369332"/>
          </a:xfrm>
          <a:prstGeom prst="rect">
            <a:avLst/>
          </a:prstGeom>
          <a:noFill/>
        </p:spPr>
        <p:txBody>
          <a:bodyPr wrap="square">
            <a:spAutoFit/>
          </a:bodyPr>
          <a:lstStyle/>
          <a:p>
            <a:pPr algn="ctr"/>
            <a:r>
              <a:rPr lang="da-DK" dirty="0"/>
              <a:t>Genopstiller</a:t>
            </a:r>
          </a:p>
        </p:txBody>
      </p:sp>
      <p:pic>
        <p:nvPicPr>
          <p:cNvPr id="5" name="Billede 4">
            <a:extLst>
              <a:ext uri="{FF2B5EF4-FFF2-40B4-BE49-F238E27FC236}">
                <a16:creationId xmlns:a16="http://schemas.microsoft.com/office/drawing/2014/main" id="{B370722E-26F8-8690-C753-9803D0FA0CA5}"/>
              </a:ext>
            </a:extLst>
          </p:cNvPr>
          <p:cNvPicPr>
            <a:picLocks noChangeAspect="1"/>
          </p:cNvPicPr>
          <p:nvPr/>
        </p:nvPicPr>
        <p:blipFill>
          <a:blip r:embed="rId4"/>
          <a:srcRect l="20023" r="23973"/>
          <a:stretch/>
        </p:blipFill>
        <p:spPr>
          <a:xfrm>
            <a:off x="1668058" y="3239792"/>
            <a:ext cx="1619279" cy="2090803"/>
          </a:xfrm>
          <a:prstGeom prst="rect">
            <a:avLst/>
          </a:prstGeom>
        </p:spPr>
      </p:pic>
      <p:pic>
        <p:nvPicPr>
          <p:cNvPr id="6" name="Picture 6">
            <a:extLst>
              <a:ext uri="{FF2B5EF4-FFF2-40B4-BE49-F238E27FC236}">
                <a16:creationId xmlns:a16="http://schemas.microsoft.com/office/drawing/2014/main" id="{B1C265BF-A94A-A2A3-6E2E-78E9A5834C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046" r="25806"/>
          <a:stretch/>
        </p:blipFill>
        <p:spPr bwMode="auto">
          <a:xfrm>
            <a:off x="8043007" y="3270937"/>
            <a:ext cx="1723643"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Valg - Forenet Kredit">
            <a:extLst>
              <a:ext uri="{FF2B5EF4-FFF2-40B4-BE49-F238E27FC236}">
                <a16:creationId xmlns:a16="http://schemas.microsoft.com/office/drawing/2014/main" id="{740BCA45-C240-8CD1-CAEF-2D972A12EC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3478" y="3640244"/>
            <a:ext cx="3283052" cy="1845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9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2127E-4817-314F-2D13-7C0FDB0583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1ADB46-1BCE-53AD-574C-5A05C5E6EE4F}"/>
              </a:ext>
            </a:extLst>
          </p:cNvPr>
          <p:cNvSpPr>
            <a:spLocks noGrp="1"/>
          </p:cNvSpPr>
          <p:nvPr>
            <p:ph type="title"/>
          </p:nvPr>
        </p:nvSpPr>
        <p:spPr>
          <a:xfrm>
            <a:off x="304799" y="172072"/>
            <a:ext cx="10766323" cy="1743015"/>
          </a:xfrm>
        </p:spPr>
        <p:txBody>
          <a:bodyPr/>
          <a:lstStyle/>
          <a:p>
            <a:r>
              <a:rPr lang="da-DK" dirty="0"/>
              <a:t>Invitation til frokostmøde d. 8.10. kl. 12.30-15.00 </a:t>
            </a:r>
          </a:p>
        </p:txBody>
      </p:sp>
      <p:pic>
        <p:nvPicPr>
          <p:cNvPr id="6" name="Pladsholder til indhold 5">
            <a:extLst>
              <a:ext uri="{FF2B5EF4-FFF2-40B4-BE49-F238E27FC236}">
                <a16:creationId xmlns:a16="http://schemas.microsoft.com/office/drawing/2014/main" id="{211C06A2-CFD7-FF8D-692A-DA29ABF17620}"/>
              </a:ext>
            </a:extLst>
          </p:cNvPr>
          <p:cNvPicPr>
            <a:picLocks noGrp="1" noChangeAspect="1"/>
          </p:cNvPicPr>
          <p:nvPr>
            <p:ph idx="1"/>
          </p:nvPr>
        </p:nvPicPr>
        <p:blipFill>
          <a:blip r:embed="rId3"/>
          <a:stretch>
            <a:fillRect/>
          </a:stretch>
        </p:blipFill>
        <p:spPr>
          <a:xfrm>
            <a:off x="2720145" y="1110250"/>
            <a:ext cx="6492680" cy="5543070"/>
          </a:xfrm>
        </p:spPr>
      </p:pic>
      <p:pic>
        <p:nvPicPr>
          <p:cNvPr id="4" name="Billede 3">
            <a:extLst>
              <a:ext uri="{FF2B5EF4-FFF2-40B4-BE49-F238E27FC236}">
                <a16:creationId xmlns:a16="http://schemas.microsoft.com/office/drawing/2014/main" id="{6306592A-7F5B-0648-F198-6211F6177EF9}"/>
              </a:ext>
            </a:extLst>
          </p:cNvPr>
          <p:cNvPicPr>
            <a:picLocks noChangeAspect="1"/>
          </p:cNvPicPr>
          <p:nvPr/>
        </p:nvPicPr>
        <p:blipFill>
          <a:blip r:embed="rId4"/>
          <a:stretch>
            <a:fillRect/>
          </a:stretch>
        </p:blipFill>
        <p:spPr>
          <a:xfrm>
            <a:off x="10220057" y="230188"/>
            <a:ext cx="1359526" cy="1359526"/>
          </a:xfrm>
          <a:prstGeom prst="rect">
            <a:avLst/>
          </a:prstGeom>
        </p:spPr>
      </p:pic>
    </p:spTree>
    <p:extLst>
      <p:ext uri="{BB962C8B-B14F-4D97-AF65-F5344CB8AC3E}">
        <p14:creationId xmlns:p14="http://schemas.microsoft.com/office/powerpoint/2010/main" val="39743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19210-9CA8-8303-8671-C6E9D2402D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A97C64-E859-7882-D050-7178FF409479}"/>
              </a:ext>
            </a:extLst>
          </p:cNvPr>
          <p:cNvSpPr>
            <a:spLocks noGrp="1"/>
          </p:cNvSpPr>
          <p:nvPr>
            <p:ph type="title"/>
          </p:nvPr>
        </p:nvSpPr>
        <p:spPr/>
        <p:txBody>
          <a:bodyPr/>
          <a:lstStyle/>
          <a:p>
            <a:r>
              <a:rPr lang="da-DK" dirty="0"/>
              <a:t>TRIO-stormøde	 </a:t>
            </a:r>
          </a:p>
        </p:txBody>
      </p:sp>
      <p:sp>
        <p:nvSpPr>
          <p:cNvPr id="3" name="Pladsholder til indhold 2">
            <a:extLst>
              <a:ext uri="{FF2B5EF4-FFF2-40B4-BE49-F238E27FC236}">
                <a16:creationId xmlns:a16="http://schemas.microsoft.com/office/drawing/2014/main" id="{214DB80F-3351-8D08-77D2-0C5D1663BF99}"/>
              </a:ext>
            </a:extLst>
          </p:cNvPr>
          <p:cNvSpPr>
            <a:spLocks noGrp="1"/>
          </p:cNvSpPr>
          <p:nvPr>
            <p:ph idx="1"/>
          </p:nvPr>
        </p:nvSpPr>
        <p:spPr/>
        <p:txBody>
          <a:bodyPr/>
          <a:lstStyle/>
          <a:p>
            <a:r>
              <a:rPr lang="da-DK" dirty="0"/>
              <a:t>Mandag d. 3. november kl. 9-12 – morgenmad fra kl. 8.00</a:t>
            </a:r>
          </a:p>
          <a:p>
            <a:r>
              <a:rPr lang="da-DK" dirty="0"/>
              <a:t>Nørrebrohallen, Nørrebrogade 208, 2200 København N</a:t>
            </a:r>
          </a:p>
          <a:p>
            <a:r>
              <a:rPr lang="da-DK" dirty="0"/>
              <a:t>”Ledertrivsel skaber vi sammen” v. Mette Kjærgaard Svendsen – organisationspsykolog og chefkonsulent i AMK</a:t>
            </a:r>
          </a:p>
          <a:p>
            <a:r>
              <a:rPr lang="da-DK" dirty="0">
                <a:highlight>
                  <a:srgbClr val="00FF00"/>
                </a:highlight>
              </a:rPr>
              <a:t>OBS: Kun mandag – stormøde </a:t>
            </a:r>
          </a:p>
        </p:txBody>
      </p:sp>
      <p:pic>
        <p:nvPicPr>
          <p:cNvPr id="4" name="Billede 3">
            <a:extLst>
              <a:ext uri="{FF2B5EF4-FFF2-40B4-BE49-F238E27FC236}">
                <a16:creationId xmlns:a16="http://schemas.microsoft.com/office/drawing/2014/main" id="{E20DFCEC-0D3B-209B-F904-CCAB24E2B991}"/>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1026" name="Picture 2" descr="Foredrag i Fredericia - Klinik V.I.B.E">
            <a:extLst>
              <a:ext uri="{FF2B5EF4-FFF2-40B4-BE49-F238E27FC236}">
                <a16:creationId xmlns:a16="http://schemas.microsoft.com/office/drawing/2014/main" id="{7AE020DB-3594-331F-51F9-47AC221AB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648" y="3729466"/>
            <a:ext cx="3810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00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7359-87BB-2276-866B-C943727468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21077C-041B-97AC-6780-684FB7E1F861}"/>
              </a:ext>
            </a:extLst>
          </p:cNvPr>
          <p:cNvSpPr>
            <a:spLocks noGrp="1"/>
          </p:cNvSpPr>
          <p:nvPr>
            <p:ph type="title"/>
          </p:nvPr>
        </p:nvSpPr>
        <p:spPr/>
        <p:txBody>
          <a:bodyPr/>
          <a:lstStyle/>
          <a:p>
            <a:r>
              <a:rPr lang="da-DK" dirty="0"/>
              <a:t>Fem område bliver til fire i 2026 	 </a:t>
            </a:r>
          </a:p>
        </p:txBody>
      </p:sp>
      <p:sp>
        <p:nvSpPr>
          <p:cNvPr id="3" name="Pladsholder til indhold 2">
            <a:extLst>
              <a:ext uri="{FF2B5EF4-FFF2-40B4-BE49-F238E27FC236}">
                <a16:creationId xmlns:a16="http://schemas.microsoft.com/office/drawing/2014/main" id="{D6AE8F11-A486-0AFA-0D89-4B3B53DE8988}"/>
              </a:ext>
            </a:extLst>
          </p:cNvPr>
          <p:cNvSpPr>
            <a:spLocks noGrp="1"/>
          </p:cNvSpPr>
          <p:nvPr>
            <p:ph idx="1"/>
          </p:nvPr>
        </p:nvSpPr>
        <p:spPr>
          <a:xfrm>
            <a:off x="147485" y="1758156"/>
            <a:ext cx="10515600" cy="2520233"/>
          </a:xfrm>
        </p:spPr>
        <p:txBody>
          <a:bodyPr>
            <a:normAutofit/>
          </a:bodyPr>
          <a:lstStyle/>
          <a:p>
            <a:r>
              <a:rPr lang="da-DK" dirty="0"/>
              <a:t>Fra 2026 bliver </a:t>
            </a:r>
            <a:r>
              <a:rPr lang="da-DK" dirty="0" err="1"/>
              <a:t>BUF’s</a:t>
            </a:r>
            <a:r>
              <a:rPr lang="da-DK" dirty="0"/>
              <a:t> 5 områder slået sammen til 4. </a:t>
            </a:r>
          </a:p>
          <a:p>
            <a:pPr lvl="1"/>
            <a:r>
              <a:rPr lang="da-DK" dirty="0"/>
              <a:t>Indre by, Østerbro </a:t>
            </a:r>
          </a:p>
          <a:p>
            <a:pPr lvl="1"/>
            <a:r>
              <a:rPr lang="da-DK" dirty="0"/>
              <a:t>Amager</a:t>
            </a:r>
          </a:p>
          <a:p>
            <a:pPr lvl="1"/>
            <a:r>
              <a:rPr lang="da-DK" dirty="0"/>
              <a:t>Valby, Vesterbro, kongens Enghave</a:t>
            </a:r>
          </a:p>
          <a:p>
            <a:pPr lvl="1"/>
            <a:r>
              <a:rPr lang="da-DK" dirty="0"/>
              <a:t>Nord (tidligere Vanløse, Brønshøj, Husum, Tingbjerg samt Nørrebro, </a:t>
            </a:r>
            <a:r>
              <a:rPr lang="da-DK" dirty="0" err="1"/>
              <a:t>bispebjerg</a:t>
            </a:r>
            <a:r>
              <a:rPr lang="da-DK" dirty="0"/>
              <a:t>)</a:t>
            </a:r>
          </a:p>
        </p:txBody>
      </p:sp>
      <p:pic>
        <p:nvPicPr>
          <p:cNvPr id="4" name="Billede 3">
            <a:extLst>
              <a:ext uri="{FF2B5EF4-FFF2-40B4-BE49-F238E27FC236}">
                <a16:creationId xmlns:a16="http://schemas.microsoft.com/office/drawing/2014/main" id="{E732AA38-B52A-FF39-E5E8-06A031FD9024}"/>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4098" name="Picture 2" descr="r/Denmark - Bykort over København, på kinesisk!">
            <a:extLst>
              <a:ext uri="{FF2B5EF4-FFF2-40B4-BE49-F238E27FC236}">
                <a16:creationId xmlns:a16="http://schemas.microsoft.com/office/drawing/2014/main" id="{38764BA2-58C2-7C81-DF4F-C67964B12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8140" y="1690687"/>
            <a:ext cx="2283359" cy="24188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6" name="Tekstfelt 4">
            <a:extLst>
              <a:ext uri="{FF2B5EF4-FFF2-40B4-BE49-F238E27FC236}">
                <a16:creationId xmlns:a16="http://schemas.microsoft.com/office/drawing/2014/main" id="{BA0872D0-1A70-A98A-AABA-66DE1F694237}"/>
              </a:ext>
            </a:extLst>
          </p:cNvPr>
          <p:cNvGraphicFramePr/>
          <p:nvPr/>
        </p:nvGraphicFramePr>
        <p:xfrm>
          <a:off x="147485" y="4345858"/>
          <a:ext cx="12044515" cy="1908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471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03ABA-9A9A-F321-8031-C8C8D4C8434C}"/>
              </a:ext>
            </a:extLst>
          </p:cNvPr>
          <p:cNvSpPr>
            <a:spLocks noGrp="1"/>
          </p:cNvSpPr>
          <p:nvPr>
            <p:ph type="title"/>
          </p:nvPr>
        </p:nvSpPr>
        <p:spPr/>
        <p:txBody>
          <a:bodyPr/>
          <a:lstStyle/>
          <a:p>
            <a:r>
              <a:rPr lang="da-DK" dirty="0"/>
              <a:t>løntrin til nyuddannede pædagoger </a:t>
            </a:r>
          </a:p>
        </p:txBody>
      </p:sp>
      <p:sp>
        <p:nvSpPr>
          <p:cNvPr id="3" name="Pladsholder til indhold 2">
            <a:extLst>
              <a:ext uri="{FF2B5EF4-FFF2-40B4-BE49-F238E27FC236}">
                <a16:creationId xmlns:a16="http://schemas.microsoft.com/office/drawing/2014/main" id="{7EA7B436-C92F-C468-B012-965B5F2C2887}"/>
              </a:ext>
            </a:extLst>
          </p:cNvPr>
          <p:cNvSpPr>
            <a:spLocks noGrp="1"/>
          </p:cNvSpPr>
          <p:nvPr>
            <p:ph idx="1"/>
          </p:nvPr>
        </p:nvSpPr>
        <p:spPr/>
        <p:txBody>
          <a:bodyPr/>
          <a:lstStyle/>
          <a:p>
            <a:r>
              <a:rPr lang="da-DK" dirty="0"/>
              <a:t>Hvis I har forhandlet løntrin til medarbejdere, som færdiggør pædagoguddannelsen/meritpædagoguddannelsen/sporskiftepædagoguddannelsen vil Janni gerne have forhandlingsreferat eller den endelige lønaftale</a:t>
            </a:r>
          </a:p>
          <a:p>
            <a:endParaRPr lang="da-DK" dirty="0"/>
          </a:p>
          <a:p>
            <a:r>
              <a:rPr lang="da-DK" dirty="0"/>
              <a:t>Send dem til </a:t>
            </a:r>
            <a:r>
              <a:rPr lang="da-DK" dirty="0">
                <a:hlinkClick r:id="rId3"/>
              </a:rPr>
              <a:t>jape@foa.dk</a:t>
            </a:r>
            <a:r>
              <a:rPr lang="da-DK" dirty="0"/>
              <a:t> </a:t>
            </a:r>
          </a:p>
        </p:txBody>
      </p:sp>
      <p:pic>
        <p:nvPicPr>
          <p:cNvPr id="4" name="Billede 3">
            <a:extLst>
              <a:ext uri="{FF2B5EF4-FFF2-40B4-BE49-F238E27FC236}">
                <a16:creationId xmlns:a16="http://schemas.microsoft.com/office/drawing/2014/main" id="{E47CC0B8-DF05-07CF-B102-B9E90B3EFC91}"/>
              </a:ext>
            </a:extLst>
          </p:cNvPr>
          <p:cNvPicPr>
            <a:picLocks noChangeAspect="1"/>
          </p:cNvPicPr>
          <p:nvPr/>
        </p:nvPicPr>
        <p:blipFill>
          <a:blip r:embed="rId4"/>
          <a:stretch>
            <a:fillRect/>
          </a:stretch>
        </p:blipFill>
        <p:spPr>
          <a:xfrm>
            <a:off x="10220057" y="230188"/>
            <a:ext cx="1359526" cy="1359526"/>
          </a:xfrm>
          <a:prstGeom prst="rect">
            <a:avLst/>
          </a:prstGeom>
        </p:spPr>
      </p:pic>
      <p:pic>
        <p:nvPicPr>
          <p:cNvPr id="9218" name="Picture 2" descr="Det kendetegner den gode forhandling - lederweb">
            <a:extLst>
              <a:ext uri="{FF2B5EF4-FFF2-40B4-BE49-F238E27FC236}">
                <a16:creationId xmlns:a16="http://schemas.microsoft.com/office/drawing/2014/main" id="{0159FEC8-5D27-687A-0EB8-8A6D5E278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658" y="3728443"/>
            <a:ext cx="4352925" cy="2448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2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sp>
        <p:nvSpPr>
          <p:cNvPr id="9" name="Tekstfelt 8">
            <a:extLst>
              <a:ext uri="{FF2B5EF4-FFF2-40B4-BE49-F238E27FC236}">
                <a16:creationId xmlns:a16="http://schemas.microsoft.com/office/drawing/2014/main" id="{377E9688-25CF-7E7F-32E1-72D31C48E18B}"/>
              </a:ext>
            </a:extLst>
          </p:cNvPr>
          <p:cNvSpPr txBox="1"/>
          <p:nvPr/>
        </p:nvSpPr>
        <p:spPr>
          <a:xfrm>
            <a:off x="3467423" y="3894322"/>
            <a:ext cx="2361745" cy="1323439"/>
          </a:xfrm>
          <a:prstGeom prst="rect">
            <a:avLst/>
          </a:prstGeom>
          <a:noFill/>
        </p:spPr>
        <p:txBody>
          <a:bodyPr wrap="square" rtlCol="0">
            <a:spAutoFit/>
          </a:bodyPr>
          <a:lstStyle/>
          <a:p>
            <a:endParaRPr lang="da-DK" sz="2000" dirty="0"/>
          </a:p>
          <a:p>
            <a:r>
              <a:rPr lang="da-DK" sz="2000" dirty="0"/>
              <a:t>Vibeke Jensen </a:t>
            </a:r>
            <a:r>
              <a:rPr lang="da-DK" sz="2000" dirty="0">
                <a:hlinkClick r:id="rId3"/>
              </a:rPr>
              <a:t>vibj@foa.dk</a:t>
            </a:r>
            <a:r>
              <a:rPr lang="da-DK" sz="2000" dirty="0"/>
              <a:t> </a:t>
            </a:r>
          </a:p>
          <a:p>
            <a:pPr marL="0" indent="0">
              <a:buNone/>
            </a:pPr>
            <a:r>
              <a:rPr lang="da-DK" sz="2000" dirty="0" err="1"/>
              <a:t>Tlf</a:t>
            </a:r>
            <a:r>
              <a:rPr lang="da-DK" sz="2000" dirty="0"/>
              <a:t>: 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6114476" y="3873137"/>
            <a:ext cx="3430465" cy="1323439"/>
          </a:xfrm>
          <a:prstGeom prst="rect">
            <a:avLst/>
          </a:prstGeom>
          <a:noFill/>
        </p:spPr>
        <p:txBody>
          <a:bodyPr wrap="square" rtlCol="0">
            <a:spAutoFit/>
          </a:bodyPr>
          <a:lstStyle/>
          <a:p>
            <a:endParaRPr lang="da-DK" sz="2000" dirty="0"/>
          </a:p>
          <a:p>
            <a:r>
              <a:rPr lang="da-DK" sz="2000" dirty="0"/>
              <a:t>Nanna Mikkelsen</a:t>
            </a:r>
          </a:p>
          <a:p>
            <a:r>
              <a:rPr lang="da-DK" sz="2000" dirty="0">
                <a:hlinkClick r:id="rId4"/>
              </a:rPr>
              <a:t>nami@foa.dk</a:t>
            </a:r>
            <a:r>
              <a:rPr lang="da-DK" sz="2000" dirty="0">
                <a:hlinkClick r:id="rId5"/>
              </a:rPr>
              <a:t>  </a:t>
            </a:r>
            <a:endParaRPr lang="da-DK" sz="2000" dirty="0"/>
          </a:p>
          <a:p>
            <a:pPr marL="0" indent="0">
              <a:buNone/>
            </a:pPr>
            <a:r>
              <a:rPr lang="da-DK" sz="2000" dirty="0" err="1"/>
              <a:t>Tlf</a:t>
            </a:r>
            <a:r>
              <a:rPr lang="da-DK" sz="2000" dirty="0"/>
              <a:t>: 30785114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557654" y="4179740"/>
            <a:ext cx="2857500" cy="1231106"/>
          </a:xfrm>
          <a:prstGeom prst="rect">
            <a:avLst/>
          </a:prstGeom>
          <a:noFill/>
        </p:spPr>
        <p:txBody>
          <a:bodyPr wrap="square" rtlCol="0">
            <a:spAutoFit/>
          </a:bodyPr>
          <a:lstStyle/>
          <a:p>
            <a:r>
              <a:rPr lang="da-DK" sz="2000" dirty="0"/>
              <a:t>Michala Toftager Bovien</a:t>
            </a:r>
          </a:p>
          <a:p>
            <a:r>
              <a:rPr lang="da-DK" sz="2000" dirty="0">
                <a:hlinkClick r:id="rId6"/>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709247" y="4133574"/>
            <a:ext cx="3331846" cy="1015663"/>
          </a:xfrm>
          <a:prstGeom prst="rect">
            <a:avLst/>
          </a:prstGeom>
          <a:noFill/>
        </p:spPr>
        <p:txBody>
          <a:bodyPr wrap="square" rtlCol="0">
            <a:spAutoFit/>
          </a:bodyPr>
          <a:lstStyle/>
          <a:p>
            <a:r>
              <a:rPr lang="da-DK" sz="2000" dirty="0"/>
              <a:t>Maria Porse </a:t>
            </a:r>
          </a:p>
          <a:p>
            <a:r>
              <a:rPr lang="da-DK" sz="2000" dirty="0">
                <a:hlinkClick r:id="rId7"/>
              </a:rPr>
              <a:t>maria@foa.dk</a:t>
            </a:r>
            <a:endParaRPr lang="da-DK" sz="2000" dirty="0"/>
          </a:p>
          <a:p>
            <a:r>
              <a:rPr lang="da-DK" sz="2000" dirty="0" err="1"/>
              <a:t>Tlf</a:t>
            </a:r>
            <a:r>
              <a:rPr lang="da-DK" sz="2000" dirty="0"/>
              <a:t>: 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4401312" y="6459490"/>
            <a:ext cx="7790688"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9"/>
          <a:srcRect l="20023" r="23973"/>
          <a:stretch/>
        </p:blipFill>
        <p:spPr>
          <a:xfrm>
            <a:off x="8696012" y="1707414"/>
            <a:ext cx="1619279" cy="2090803"/>
          </a:xfrm>
          <a:prstGeom prst="rect">
            <a:avLst/>
          </a:prstGeom>
        </p:spPr>
      </p:pic>
      <p:pic>
        <p:nvPicPr>
          <p:cNvPr id="1026" name="Picture 2">
            <a:extLst>
              <a:ext uri="{FF2B5EF4-FFF2-40B4-BE49-F238E27FC236}">
                <a16:creationId xmlns:a16="http://schemas.microsoft.com/office/drawing/2014/main" id="{5074DF9F-BAC7-CA19-AA49-1949F8ACEB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24" r="28981"/>
          <a:stretch/>
        </p:blipFill>
        <p:spPr bwMode="auto">
          <a:xfrm>
            <a:off x="6205728" y="1699040"/>
            <a:ext cx="1524000" cy="2090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6318A0-9F96-5FF6-E5DB-1610A39030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74" t="8345" r="23197" b="-867"/>
          <a:stretch/>
        </p:blipFill>
        <p:spPr bwMode="auto">
          <a:xfrm>
            <a:off x="682018" y="1695415"/>
            <a:ext cx="1723643" cy="207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B7BB57-715D-2B7D-C473-7EA18BC0FA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46" r="25806"/>
          <a:stretch/>
        </p:blipFill>
        <p:spPr bwMode="auto">
          <a:xfrm>
            <a:off x="3500498" y="1707607"/>
            <a:ext cx="1723643"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B970B5E-1180-A299-A949-7B4139608C1F}"/>
              </a:ext>
            </a:extLst>
          </p:cNvPr>
          <p:cNvSpPr txBox="1"/>
          <p:nvPr/>
        </p:nvSpPr>
        <p:spPr>
          <a:xfrm>
            <a:off x="6096000" y="5183390"/>
            <a:ext cx="5538346" cy="1477328"/>
          </a:xfrm>
          <a:prstGeom prst="rect">
            <a:avLst/>
          </a:prstGeom>
          <a:noFill/>
          <a:ln>
            <a:solidFill>
              <a:schemeClr val="tx1"/>
            </a:solidFill>
          </a:ln>
        </p:spPr>
        <p:txBody>
          <a:bodyPr wrap="square" rtlCol="0">
            <a:spAutoFit/>
          </a:bodyPr>
          <a:lstStyle/>
          <a:p>
            <a:r>
              <a:rPr lang="da-DK" dirty="0">
                <a:effectLst>
                  <a:outerShdw blurRad="38100" dist="38100" dir="2700000" algn="tl">
                    <a:srgbClr val="000000">
                      <a:alpha val="43137"/>
                    </a:srgbClr>
                  </a:outerShdw>
                </a:effectLst>
              </a:rPr>
              <a:t>OBS: Kontaktoplysningerne er til jer </a:t>
            </a:r>
            <a:r>
              <a:rPr lang="da-DK" dirty="0" err="1">
                <a:effectLst>
                  <a:outerShdw blurRad="38100" dist="38100" dir="2700000" algn="tl">
                    <a:srgbClr val="000000">
                      <a:alpha val="43137"/>
                    </a:srgbClr>
                  </a:outerShdw>
                </a:effectLst>
              </a:rPr>
              <a:t>TR’er</a:t>
            </a:r>
            <a:r>
              <a:rPr lang="da-DK" dirty="0">
                <a:effectLst>
                  <a:outerShdw blurRad="38100" dist="38100" dir="2700000" algn="tl">
                    <a:srgbClr val="000000">
                      <a:alpha val="43137"/>
                    </a:srgbClr>
                  </a:outerShdw>
                </a:effectLst>
              </a:rPr>
              <a:t>. </a:t>
            </a:r>
          </a:p>
          <a:p>
            <a:r>
              <a:rPr lang="da-DK" dirty="0">
                <a:effectLst>
                  <a:outerShdw blurRad="38100" dist="38100" dir="2700000" algn="tl">
                    <a:srgbClr val="000000">
                      <a:alpha val="43137"/>
                    </a:srgbClr>
                  </a:outerShdw>
                </a:effectLst>
              </a:rPr>
              <a:t>Medlemmerne er velkomne til at kontakte LFS på hovedtelefonen eller gennem FOA min post. </a:t>
            </a:r>
          </a:p>
          <a:p>
            <a:r>
              <a:rPr lang="da-DK" dirty="0">
                <a:effectLst>
                  <a:outerShdw blurRad="38100" dist="38100" dir="2700000" algn="tl">
                    <a:srgbClr val="000000">
                      <a:alpha val="43137"/>
                    </a:srgbClr>
                  </a:outerShdw>
                </a:effectLst>
              </a:rPr>
              <a:t>Hvis I har spørgsmål på medlemmernes vegne, kan I kontakte en FTR.  </a:t>
            </a:r>
          </a:p>
        </p:txBody>
      </p:sp>
    </p:spTree>
    <p:extLst>
      <p:ext uri="{BB962C8B-B14F-4D97-AF65-F5344CB8AC3E}">
        <p14:creationId xmlns:p14="http://schemas.microsoft.com/office/powerpoint/2010/main" val="346328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031157D1-0ADE-6728-7823-353EC3267D84}"/>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Har I noget I vil dele på falderebet? </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6073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78AD2D-9C94-0E33-2A20-E7ED500C1C4D}"/>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b="1">
                <a:effectLst>
                  <a:outerShdw blurRad="38100" dist="38100" dir="2700000" algn="tl">
                    <a:srgbClr val="000000">
                      <a:alpha val="43137"/>
                    </a:srgbClr>
                  </a:outerShdw>
                </a:effectLst>
              </a:rPr>
              <a:t>FARVEL OG TAK FOR I DAG</a:t>
            </a:r>
          </a:p>
        </p:txBody>
      </p:sp>
      <p:pic>
        <p:nvPicPr>
          <p:cNvPr id="4" name="Pladsholder til indhold 3">
            <a:extLst>
              <a:ext uri="{FF2B5EF4-FFF2-40B4-BE49-F238E27FC236}">
                <a16:creationId xmlns:a16="http://schemas.microsoft.com/office/drawing/2014/main" id="{E1270852-9EA2-EF10-5DB1-633CB2032E8A}"/>
              </a:ext>
            </a:extLst>
          </p:cNvPr>
          <p:cNvPicPr>
            <a:picLocks noChangeAspect="1"/>
          </p:cNvPicPr>
          <p:nvPr/>
        </p:nvPicPr>
        <p:blipFill>
          <a:blip r:embed="rId3"/>
          <a:srcRect l="4054" r="927" b="-1"/>
          <a:stretch>
            <a:fillRect/>
          </a:stretch>
        </p:blipFill>
        <p:spPr>
          <a:xfrm>
            <a:off x="1276608" y="320040"/>
            <a:ext cx="3701280" cy="3895344"/>
          </a:xfrm>
          <a:prstGeom prst="rect">
            <a:avLst/>
          </a:prstGeom>
        </p:spPr>
      </p:pic>
      <p:pic>
        <p:nvPicPr>
          <p:cNvPr id="3074" name="Picture 2" descr="den2radio // Radio Norden: Septembers himmel er så blå">
            <a:extLst>
              <a:ext uri="{FF2B5EF4-FFF2-40B4-BE49-F238E27FC236}">
                <a16:creationId xmlns:a16="http://schemas.microsoft.com/office/drawing/2014/main" id="{75756408-2208-C791-5E91-62708EF32B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496" y="399643"/>
            <a:ext cx="5614416" cy="3736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3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9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4B3DAE-6ACC-3F31-91F4-B702B2EC5948}"/>
              </a:ext>
            </a:extLst>
          </p:cNvPr>
          <p:cNvSpPr>
            <a:spLocks noGrp="1"/>
          </p:cNvSpPr>
          <p:nvPr>
            <p:ph idx="1"/>
          </p:nvPr>
        </p:nvSpPr>
        <p:spPr>
          <a:xfrm>
            <a:off x="1447800" y="381000"/>
            <a:ext cx="7043057" cy="1001486"/>
          </a:xfrm>
        </p:spPr>
        <p:txBody>
          <a:bodyPr>
            <a:noAutofit/>
          </a:bodyPr>
          <a:lstStyle/>
          <a:p>
            <a:pPr marL="0" indent="0" algn="ctr">
              <a:buNone/>
            </a:pPr>
            <a:r>
              <a:rPr lang="da-DK" sz="6000" b="1" dirty="0">
                <a:effectLst>
                  <a:outerShdw blurRad="38100" dist="38100" dir="2700000" algn="tl">
                    <a:srgbClr val="000000">
                      <a:alpha val="43137"/>
                    </a:srgbClr>
                  </a:outerShdw>
                </a:effectLst>
              </a:rPr>
              <a:t>Tjek-ind-guide</a:t>
            </a:r>
          </a:p>
        </p:txBody>
      </p:sp>
      <p:pic>
        <p:nvPicPr>
          <p:cNvPr id="17" name="Billede 16">
            <a:extLst>
              <a:ext uri="{FF2B5EF4-FFF2-40B4-BE49-F238E27FC236}">
                <a16:creationId xmlns:a16="http://schemas.microsoft.com/office/drawing/2014/main" id="{0FDE4A8C-02BE-344F-3EE2-FCCEFA8E0F9E}"/>
              </a:ext>
            </a:extLst>
          </p:cNvPr>
          <p:cNvPicPr>
            <a:picLocks noChangeAspect="1"/>
          </p:cNvPicPr>
          <p:nvPr/>
        </p:nvPicPr>
        <p:blipFill>
          <a:blip r:embed="rId3"/>
          <a:stretch>
            <a:fillRect/>
          </a:stretch>
        </p:blipFill>
        <p:spPr>
          <a:xfrm>
            <a:off x="1088570" y="1468317"/>
            <a:ext cx="9994175" cy="4584139"/>
          </a:xfrm>
          <a:prstGeom prst="rect">
            <a:avLst/>
          </a:prstGeom>
        </p:spPr>
      </p:pic>
      <p:sp>
        <p:nvSpPr>
          <p:cNvPr id="2" name="Pladsholder til sidefod 1">
            <a:extLst>
              <a:ext uri="{FF2B5EF4-FFF2-40B4-BE49-F238E27FC236}">
                <a16:creationId xmlns:a16="http://schemas.microsoft.com/office/drawing/2014/main" id="{B6AF495E-C018-D9DC-8173-D504E1172E59}"/>
              </a:ext>
            </a:extLst>
          </p:cNvPr>
          <p:cNvSpPr>
            <a:spLocks noGrp="1"/>
          </p:cNvSpPr>
          <p:nvPr>
            <p:ph type="ftr" sz="quarter" idx="11"/>
          </p:nvPr>
        </p:nvSpPr>
        <p:spPr>
          <a:xfrm>
            <a:off x="2719970" y="6203296"/>
            <a:ext cx="4461006" cy="4678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a:t>
            </a:r>
          </a:p>
        </p:txBody>
      </p:sp>
      <p:pic>
        <p:nvPicPr>
          <p:cNvPr id="4" name="Billede 3">
            <a:extLst>
              <a:ext uri="{FF2B5EF4-FFF2-40B4-BE49-F238E27FC236}">
                <a16:creationId xmlns:a16="http://schemas.microsoft.com/office/drawing/2014/main" id="{A6876295-D97C-EB8C-30ED-F4198AB8829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493829" y="88425"/>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16363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D14F-1C6A-8A4B-7C1F-312DA77C01D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E8E5085A-E6EF-60F5-70AC-935DCF3E53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53E1BF81-6CFE-2F65-F98D-A371D50CFE4A}"/>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7816B85F-4EB1-93BB-4408-6C7782B66DD1}"/>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Kl.09.00 – 09.05 Velkomst og tjek ind</a:t>
            </a:r>
          </a:p>
          <a:p>
            <a:pPr marL="0" indent="0">
              <a:buNone/>
            </a:pPr>
            <a:r>
              <a:rPr lang="da-DK" b="1" dirty="0">
                <a:effectLst>
                  <a:outerShdw blurRad="38100" dist="38100" dir="2700000" algn="tl">
                    <a:srgbClr val="000000">
                      <a:alpha val="43137"/>
                    </a:srgbClr>
                  </a:outerShdw>
                </a:effectLst>
              </a:rPr>
              <a:t>Kl.09.05 – 10.00 Status på lønforhandling/lønpolitikker</a:t>
            </a:r>
          </a:p>
          <a:p>
            <a:pPr marL="0" indent="0">
              <a:buNone/>
            </a:pPr>
            <a:r>
              <a:rPr lang="da-DK" dirty="0"/>
              <a:t>Kl.10.00 – 10.30 Status på arbejdet med løn</a:t>
            </a:r>
          </a:p>
          <a:p>
            <a:pPr marL="0" indent="0">
              <a:buNone/>
            </a:pPr>
            <a:r>
              <a:rPr lang="da-DK" dirty="0"/>
              <a:t>Kl.10.30 – 10.45 Pause</a:t>
            </a:r>
          </a:p>
          <a:p>
            <a:pPr marL="0" indent="0">
              <a:buNone/>
            </a:pPr>
            <a:r>
              <a:rPr lang="da-DK" dirty="0"/>
              <a:t>Kl.10.45 – 11.00 opsamling på gruppearbejde </a:t>
            </a:r>
          </a:p>
          <a:p>
            <a:pPr marL="0" indent="0">
              <a:buNone/>
            </a:pPr>
            <a:r>
              <a:rPr lang="da-DK" dirty="0"/>
              <a:t>Kl.11.00 – 11.15 Gennemgang af frister for at meddele lederne om 6. ferieuge, </a:t>
            </a:r>
            <a:r>
              <a:rPr lang="da-DK" dirty="0" err="1"/>
              <a:t>fritvalg</a:t>
            </a:r>
            <a:r>
              <a:rPr lang="da-DK" dirty="0"/>
              <a:t> mm</a:t>
            </a:r>
          </a:p>
          <a:p>
            <a:pPr marL="0" indent="0">
              <a:buNone/>
            </a:pPr>
            <a:r>
              <a:rPr lang="da-DK" dirty="0"/>
              <a:t>Kl.11.15 – 11.30 Faggruppelandsmøde og Årsmøde </a:t>
            </a:r>
          </a:p>
          <a:p>
            <a:pPr marL="0" indent="0">
              <a:buNone/>
            </a:pPr>
            <a:r>
              <a:rPr lang="da-DK" dirty="0"/>
              <a:t>Kl.11.30 – 12.00 Meddelelser og afslutning på dagen</a:t>
            </a: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F575FA7F-E2AC-7612-14F7-C5D0616E8506}"/>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43989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F49E-7743-4CE8-DF7D-52B40C7731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AB0D7C1-55B3-72E2-9706-204963EC171A}"/>
              </a:ext>
            </a:extLst>
          </p:cNvPr>
          <p:cNvSpPr>
            <a:spLocks noGrp="1"/>
          </p:cNvSpPr>
          <p:nvPr>
            <p:ph type="title"/>
          </p:nvPr>
        </p:nvSpPr>
        <p:spPr/>
        <p:txBody>
          <a:bodyPr>
            <a:normAutofit/>
          </a:bodyPr>
          <a:lstStyle/>
          <a:p>
            <a:r>
              <a:rPr lang="da-DK" b="1" dirty="0">
                <a:effectLst>
                  <a:outerShdw blurRad="38100" dist="38100" dir="2700000" algn="tl">
                    <a:srgbClr val="000000">
                      <a:alpha val="43137"/>
                    </a:srgbClr>
                  </a:outerShdw>
                </a:effectLst>
              </a:rPr>
              <a:t>Status på lønforhandling/lønpolitikker</a:t>
            </a:r>
          </a:p>
        </p:txBody>
      </p:sp>
      <p:sp>
        <p:nvSpPr>
          <p:cNvPr id="3" name="Pladsholder til indhold 2">
            <a:extLst>
              <a:ext uri="{FF2B5EF4-FFF2-40B4-BE49-F238E27FC236}">
                <a16:creationId xmlns:a16="http://schemas.microsoft.com/office/drawing/2014/main" id="{9AD9BB6D-2F9D-BF5A-E4BA-6AE73A7D7547}"/>
              </a:ext>
            </a:extLst>
          </p:cNvPr>
          <p:cNvSpPr>
            <a:spLocks noGrp="1"/>
          </p:cNvSpPr>
          <p:nvPr>
            <p:ph idx="1"/>
          </p:nvPr>
        </p:nvSpPr>
        <p:spPr/>
        <p:txBody>
          <a:bodyPr>
            <a:normAutofit/>
          </a:bodyPr>
          <a:lstStyle/>
          <a:p>
            <a:pPr algn="ctr">
              <a:buNone/>
            </a:pPr>
            <a:endParaRPr lang="da-DK" sz="2500" dirty="0">
              <a:effectLst/>
              <a:latin typeface="Aptos" panose="020B0004020202020204" pitchFamily="34" charset="0"/>
              <a:ea typeface="Calibri" panose="020F0502020204030204" pitchFamily="34" charset="0"/>
              <a:cs typeface="Aptos" panose="020B0004020202020204" pitchFamily="34" charset="0"/>
            </a:endParaRPr>
          </a:p>
          <a:p>
            <a:pPr algn="ctr">
              <a:buNone/>
            </a:pPr>
            <a:endParaRPr lang="da-DK" sz="2500" dirty="0">
              <a:latin typeface="Aptos" panose="020B0004020202020204" pitchFamily="34" charset="0"/>
              <a:ea typeface="Calibri" panose="020F0502020204030204" pitchFamily="34" charset="0"/>
              <a:cs typeface="Aptos" panose="020B0004020202020204" pitchFamily="34" charset="0"/>
            </a:endParaRPr>
          </a:p>
          <a:p>
            <a:pPr algn="ctr">
              <a:buNone/>
            </a:pPr>
            <a:endParaRPr lang="da-DK" sz="3500" dirty="0">
              <a:effectLst/>
              <a:latin typeface="Aptos" panose="020B0004020202020204" pitchFamily="34" charset="0"/>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5D797194-D857-ADF8-624D-55E59F5860AC}"/>
              </a:ext>
            </a:extLst>
          </p:cNvPr>
          <p:cNvPicPr>
            <a:picLocks noChangeAspect="1"/>
          </p:cNvPicPr>
          <p:nvPr/>
        </p:nvPicPr>
        <p:blipFill>
          <a:blip r:embed="rId3"/>
          <a:stretch>
            <a:fillRect/>
          </a:stretch>
        </p:blipFill>
        <p:spPr>
          <a:xfrm>
            <a:off x="10220057" y="230188"/>
            <a:ext cx="1359526" cy="1359526"/>
          </a:xfrm>
          <a:prstGeom prst="rect">
            <a:avLst/>
          </a:prstGeom>
        </p:spPr>
      </p:pic>
      <p:sp>
        <p:nvSpPr>
          <p:cNvPr id="5" name="Tekstfelt 4">
            <a:extLst>
              <a:ext uri="{FF2B5EF4-FFF2-40B4-BE49-F238E27FC236}">
                <a16:creationId xmlns:a16="http://schemas.microsoft.com/office/drawing/2014/main" id="{C8EB9AAE-84F2-CB2C-1717-C2A790DB2A4B}"/>
              </a:ext>
            </a:extLst>
          </p:cNvPr>
          <p:cNvSpPr txBox="1"/>
          <p:nvPr/>
        </p:nvSpPr>
        <p:spPr>
          <a:xfrm>
            <a:off x="1132113" y="1465946"/>
            <a:ext cx="10116457" cy="5632311"/>
          </a:xfrm>
          <a:prstGeom prst="rect">
            <a:avLst/>
          </a:prstGeom>
          <a:noFill/>
        </p:spPr>
        <p:txBody>
          <a:bodyPr wrap="square" numCol="1" rtlCol="0">
            <a:spAutoFit/>
          </a:bodyPr>
          <a:lstStyle/>
          <a:p>
            <a:pPr marL="285750" indent="-285750">
              <a:buFont typeface="Arial" panose="020B0604020202020204" pitchFamily="34" charset="0"/>
              <a:buChar char="•"/>
            </a:pPr>
            <a:r>
              <a:rPr lang="da-DK" dirty="0"/>
              <a:t>Opsummering af informationer fra LFS til TR</a:t>
            </a:r>
          </a:p>
          <a:p>
            <a:pPr marL="742950" lvl="1" indent="-285750">
              <a:buFont typeface="Arial" panose="020B0604020202020204" pitchFamily="34" charset="0"/>
              <a:buChar char="•"/>
            </a:pPr>
            <a:r>
              <a:rPr lang="da-DK" dirty="0"/>
              <a:t>Ny løn 1997</a:t>
            </a:r>
          </a:p>
          <a:p>
            <a:pPr marL="742950" lvl="1" indent="-285750">
              <a:buFont typeface="Arial" panose="020B0604020202020204" pitchFamily="34" charset="0"/>
              <a:buChar char="•"/>
            </a:pPr>
            <a:r>
              <a:rPr lang="da-DK" dirty="0"/>
              <a:t>1997-2005 – Hovedudvalg/forhandlingsorgan aftaler procedurer</a:t>
            </a:r>
          </a:p>
          <a:p>
            <a:pPr marL="742950" lvl="1" indent="-285750">
              <a:buFont typeface="Arial" panose="020B0604020202020204" pitchFamily="34" charset="0"/>
              <a:buChar char="•"/>
            </a:pPr>
            <a:r>
              <a:rPr lang="da-DK" dirty="0"/>
              <a:t>OK05 – aftaler om løn udgår fra MED-rammeaftale. </a:t>
            </a:r>
            <a:r>
              <a:rPr lang="da-DK" dirty="0" err="1"/>
              <a:t>Lønpolitisk</a:t>
            </a:r>
            <a:r>
              <a:rPr lang="da-DK" dirty="0"/>
              <a:t> drøftelse består</a:t>
            </a:r>
          </a:p>
          <a:p>
            <a:pPr marL="1200150" lvl="2" indent="-285750">
              <a:buFont typeface="Arial" panose="020B0604020202020204" pitchFamily="34" charset="0"/>
              <a:buChar char="•"/>
            </a:pPr>
            <a:r>
              <a:rPr lang="da-DK" dirty="0"/>
              <a:t>Ansættelsesmyndigheden indkalder til et samlet møde med de (lokale) repræsentanter for organisationerne, som er omfattet af denne aftale, med henblik på at indgå en aftale om tidsfrister og regler for de lokale forhandlinger. </a:t>
            </a:r>
          </a:p>
          <a:p>
            <a:pPr marL="742950" lvl="1" indent="-285750">
              <a:buFont typeface="Arial" panose="020B0604020202020204" pitchFamily="34" charset="0"/>
              <a:buChar char="•"/>
            </a:pPr>
            <a:r>
              <a:rPr lang="da-DK" dirty="0"/>
              <a:t>OK11 – </a:t>
            </a:r>
            <a:r>
              <a:rPr lang="da-DK" dirty="0" err="1"/>
              <a:t>lønpolitisk</a:t>
            </a:r>
            <a:r>
              <a:rPr lang="da-DK" dirty="0"/>
              <a:t> drøftelse udgår af MED-rammeaftale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Aftalegrundlag for lokale lønforhandlinger</a:t>
            </a:r>
          </a:p>
          <a:p>
            <a:pPr marL="1200150" lvl="2" indent="-285750">
              <a:buFont typeface="Arial" panose="020B0604020202020204" pitchFamily="34" charset="0"/>
              <a:buChar char="•"/>
            </a:pPr>
            <a:r>
              <a:rPr lang="da-DK" dirty="0"/>
              <a:t>Fællesaftale om lokal løndannelse (</a:t>
            </a:r>
            <a:r>
              <a:rPr lang="da-DK" dirty="0" err="1"/>
              <a:t>lønpolitisk</a:t>
            </a:r>
            <a:r>
              <a:rPr lang="da-DK" dirty="0"/>
              <a:t> drøftelse)</a:t>
            </a:r>
          </a:p>
          <a:p>
            <a:pPr marL="1200150" lvl="2" indent="-285750">
              <a:buFont typeface="Arial" panose="020B0604020202020204" pitchFamily="34" charset="0"/>
              <a:buChar char="•"/>
            </a:pPr>
            <a:r>
              <a:rPr lang="da-DK" dirty="0"/>
              <a:t>Procedureaftale vedr. lokal løndannelse</a:t>
            </a:r>
          </a:p>
          <a:p>
            <a:pPr marL="1200150" lvl="2" indent="-285750">
              <a:buFont typeface="Arial" panose="020B0604020202020204" pitchFamily="34" charset="0"/>
              <a:buChar char="•"/>
            </a:pPr>
            <a:r>
              <a:rPr lang="da-DK" dirty="0"/>
              <a:t>Aftale om udmøntningsgaranti</a:t>
            </a:r>
          </a:p>
          <a:p>
            <a:pPr marL="1200150" lvl="2" indent="-285750">
              <a:buFont typeface="Arial" panose="020B0604020202020204" pitchFamily="34" charset="0"/>
              <a:buChar char="•"/>
            </a:pPr>
            <a:r>
              <a:rPr lang="da-DK" dirty="0"/>
              <a:t>Aftale om </a:t>
            </a:r>
            <a:r>
              <a:rPr lang="da-DK" dirty="0" err="1"/>
              <a:t>gennemsnitsløngaranti</a:t>
            </a:r>
            <a:endParaRPr lang="da-DK" dirty="0"/>
          </a:p>
          <a:p>
            <a:pPr marL="742950" lvl="1" indent="-285750">
              <a:buFont typeface="Arial" panose="020B0604020202020204" pitchFamily="34" charset="0"/>
              <a:buChar char="•"/>
            </a:pPr>
            <a:r>
              <a:rPr lang="da-DK" dirty="0"/>
              <a:t>Lønforhandling</a:t>
            </a:r>
          </a:p>
          <a:p>
            <a:pPr marL="742950" lvl="1" indent="-285750">
              <a:buFont typeface="Arial" panose="020B0604020202020204" pitchFamily="34" charset="0"/>
              <a:buChar char="•"/>
            </a:pPr>
            <a:r>
              <a:rPr lang="da-DK" dirty="0"/>
              <a:t>Lønpolitikker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03698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4FB1-80A9-DDA1-0AA0-A04CE4E7D3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A31D91-E42B-B7E5-5C5D-9B63FB75AA9E}"/>
              </a:ext>
            </a:extLst>
          </p:cNvPr>
          <p:cNvSpPr>
            <a:spLocks noGrp="1"/>
          </p:cNvSpPr>
          <p:nvPr>
            <p:ph type="title"/>
          </p:nvPr>
        </p:nvSpPr>
        <p:spPr/>
        <p:txBody>
          <a:bodyPr>
            <a:normAutofit/>
          </a:bodyPr>
          <a:lstStyle/>
          <a:p>
            <a:r>
              <a:rPr lang="da-DK" b="1" dirty="0">
                <a:effectLst>
                  <a:outerShdw blurRad="38100" dist="38100" dir="2700000" algn="tl">
                    <a:srgbClr val="000000">
                      <a:alpha val="43137"/>
                    </a:srgbClr>
                  </a:outerShdw>
                </a:effectLst>
              </a:rPr>
              <a:t>Status på lønforhandling/lønpolitikker</a:t>
            </a:r>
          </a:p>
        </p:txBody>
      </p:sp>
      <p:sp>
        <p:nvSpPr>
          <p:cNvPr id="3" name="Pladsholder til indhold 2">
            <a:extLst>
              <a:ext uri="{FF2B5EF4-FFF2-40B4-BE49-F238E27FC236}">
                <a16:creationId xmlns:a16="http://schemas.microsoft.com/office/drawing/2014/main" id="{596B0A16-F7E5-AD49-64B8-58634227AAA9}"/>
              </a:ext>
            </a:extLst>
          </p:cNvPr>
          <p:cNvSpPr>
            <a:spLocks noGrp="1"/>
          </p:cNvSpPr>
          <p:nvPr>
            <p:ph idx="1"/>
          </p:nvPr>
        </p:nvSpPr>
        <p:spPr/>
        <p:txBody>
          <a:bodyPr>
            <a:normAutofit/>
          </a:bodyPr>
          <a:lstStyle/>
          <a:p>
            <a:pPr algn="ctr">
              <a:buNone/>
            </a:pPr>
            <a:endParaRPr lang="da-DK" sz="2500" dirty="0">
              <a:effectLst/>
              <a:latin typeface="Aptos" panose="020B0004020202020204" pitchFamily="34" charset="0"/>
              <a:ea typeface="Calibri" panose="020F0502020204030204" pitchFamily="34" charset="0"/>
              <a:cs typeface="Aptos" panose="020B0004020202020204" pitchFamily="34" charset="0"/>
            </a:endParaRPr>
          </a:p>
          <a:p>
            <a:pPr algn="ctr">
              <a:buNone/>
            </a:pPr>
            <a:endParaRPr lang="da-DK" sz="2500" dirty="0">
              <a:latin typeface="Aptos" panose="020B0004020202020204" pitchFamily="34" charset="0"/>
              <a:ea typeface="Calibri" panose="020F0502020204030204" pitchFamily="34" charset="0"/>
              <a:cs typeface="Aptos" panose="020B0004020202020204" pitchFamily="34" charset="0"/>
            </a:endParaRPr>
          </a:p>
          <a:p>
            <a:pPr algn="ctr">
              <a:buNone/>
            </a:pPr>
            <a:endParaRPr lang="da-DK" sz="3500" dirty="0">
              <a:effectLst/>
              <a:latin typeface="Aptos" panose="020B0004020202020204" pitchFamily="34" charset="0"/>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C5509FFD-7436-8B9F-BBB2-9135670290E0}"/>
              </a:ext>
            </a:extLst>
          </p:cNvPr>
          <p:cNvPicPr>
            <a:picLocks noChangeAspect="1"/>
          </p:cNvPicPr>
          <p:nvPr/>
        </p:nvPicPr>
        <p:blipFill>
          <a:blip r:embed="rId3"/>
          <a:stretch>
            <a:fillRect/>
          </a:stretch>
        </p:blipFill>
        <p:spPr>
          <a:xfrm>
            <a:off x="10220057" y="230188"/>
            <a:ext cx="1359526" cy="1359526"/>
          </a:xfrm>
          <a:prstGeom prst="rect">
            <a:avLst/>
          </a:prstGeom>
        </p:spPr>
      </p:pic>
      <p:sp>
        <p:nvSpPr>
          <p:cNvPr id="5" name="Tekstfelt 4">
            <a:extLst>
              <a:ext uri="{FF2B5EF4-FFF2-40B4-BE49-F238E27FC236}">
                <a16:creationId xmlns:a16="http://schemas.microsoft.com/office/drawing/2014/main" id="{7956E706-AA27-C138-F866-FB07F5C5D210}"/>
              </a:ext>
            </a:extLst>
          </p:cNvPr>
          <p:cNvSpPr txBox="1"/>
          <p:nvPr/>
        </p:nvSpPr>
        <p:spPr>
          <a:xfrm>
            <a:off x="1132113" y="1465946"/>
            <a:ext cx="10116457" cy="6186309"/>
          </a:xfrm>
          <a:prstGeom prst="rect">
            <a:avLst/>
          </a:prstGeom>
          <a:noFill/>
        </p:spPr>
        <p:txBody>
          <a:bodyPr wrap="square" numCol="1" rtlCol="0">
            <a:spAutoFit/>
          </a:bodyPr>
          <a:lstStyle/>
          <a:p>
            <a:pPr marL="800100" lvl="1" indent="-342900">
              <a:buFont typeface="+mj-lt"/>
              <a:buAutoNum type="arabicPeriod"/>
            </a:pPr>
            <a:r>
              <a:rPr lang="da-DK" dirty="0"/>
              <a:t>KS vejledning vedr. lønpolitikker</a:t>
            </a:r>
          </a:p>
          <a:p>
            <a:pPr marL="1200150" lvl="2" indent="-285750">
              <a:buFont typeface="Arial" panose="020B0604020202020204" pitchFamily="34" charset="0"/>
              <a:buChar char="•"/>
            </a:pPr>
            <a:r>
              <a:rPr lang="da-DK" dirty="0"/>
              <a:t>Fastlægger det strategiske for en forvaltning/enhed, f. eks. hvilken overordnet retning anvendelse af lokalløn skal medvirke til at fremme, gennemsigtigheden i løndannelsen</a:t>
            </a:r>
          </a:p>
          <a:p>
            <a:pPr marL="800100" lvl="1" indent="-342900">
              <a:buFont typeface="+mj-lt"/>
              <a:buAutoNum type="arabicPeriod"/>
            </a:pPr>
            <a:r>
              <a:rPr lang="da-DK" dirty="0"/>
              <a:t>Mønstre og tendenser i de nuværende politikker</a:t>
            </a:r>
          </a:p>
          <a:p>
            <a:pPr marL="1200150" lvl="2" indent="-285750">
              <a:buFont typeface="Arial" panose="020B0604020202020204" pitchFamily="34" charset="0"/>
              <a:buChar char="•"/>
            </a:pPr>
            <a:r>
              <a:rPr lang="da-DK" dirty="0"/>
              <a:t>Kriterier for lokalløn er næsten alle formuleret ud fra pædagogiske opgaver, faglig udvikling, samt ansvar for projekter/formidling.</a:t>
            </a:r>
          </a:p>
          <a:p>
            <a:pPr marL="1200150" lvl="2" indent="-285750">
              <a:buFont typeface="Arial" panose="020B0604020202020204" pitchFamily="34" charset="0"/>
              <a:buChar char="•"/>
            </a:pPr>
            <a:r>
              <a:rPr lang="da-DK" dirty="0"/>
              <a:t>Der er indskrevet beløb og beløbsgrænser og hvorvidt det er pensionsgivende eller ej</a:t>
            </a:r>
          </a:p>
          <a:p>
            <a:pPr marL="1200150" lvl="2" indent="-285750">
              <a:buFont typeface="Arial" panose="020B0604020202020204" pitchFamily="34" charset="0"/>
              <a:buChar char="•"/>
            </a:pPr>
            <a:r>
              <a:rPr lang="da-DK" dirty="0"/>
              <a:t>Pædagoger er særligt fremhævet – risiko for, at pædagogmedhjælpere og pædagogiske assistenter og øvrige faggrupper kun undtagelsesvist opnår tillæg</a:t>
            </a:r>
          </a:p>
          <a:p>
            <a:pPr marL="1200150" lvl="2" indent="-285750">
              <a:buFont typeface="Arial" panose="020B0604020202020204" pitchFamily="34" charset="0"/>
              <a:buChar char="•"/>
            </a:pPr>
            <a:r>
              <a:rPr lang="da-DK" dirty="0"/>
              <a:t>Kun enkelte klynger nævner konkrete muligheder for øvrige faggrupper – typisk som støttefunktioner, ikke centrale udviklingsopgaver.</a:t>
            </a:r>
          </a:p>
          <a:p>
            <a:pPr marL="1200150" lvl="2" indent="-285750">
              <a:buFont typeface="Arial" panose="020B0604020202020204" pitchFamily="34" charset="0"/>
              <a:buChar char="•"/>
            </a:pPr>
            <a:r>
              <a:rPr lang="da-DK" dirty="0"/>
              <a:t>Stort dokumentations/indstillingsarbejde</a:t>
            </a:r>
          </a:p>
          <a:p>
            <a:pPr marL="800100" lvl="1" indent="-342900">
              <a:buFont typeface="+mj-lt"/>
              <a:buAutoNum type="arabicPeriod"/>
            </a:pPr>
            <a:r>
              <a:rPr lang="da-DK" dirty="0"/>
              <a:t>Lønforhandling</a:t>
            </a:r>
          </a:p>
          <a:p>
            <a:pPr marL="1257300" lvl="2" indent="-342900">
              <a:buFont typeface="Arial" panose="020B0604020202020204" pitchFamily="34" charset="0"/>
              <a:buChar char="•"/>
            </a:pPr>
            <a:r>
              <a:rPr lang="da-DK" dirty="0"/>
              <a:t>Parterne skal sikre, at lønnen er korrekt – derfor skal der være løngennemgang i forbindelse med lønforhandlingerne</a:t>
            </a:r>
          </a:p>
          <a:p>
            <a:pPr marL="1714500" lvl="3" indent="-342900">
              <a:buFont typeface="Arial" panose="020B0604020202020204" pitchFamily="34" charset="0"/>
              <a:buChar char="•"/>
            </a:pPr>
            <a:r>
              <a:rPr lang="da-DK" dirty="0"/>
              <a:t>Eks. sikre, at funktionsbeskrivelser findes, er opdateret og lever op til rammer i forhåndsaftale</a:t>
            </a:r>
          </a:p>
          <a:p>
            <a:pPr marL="1257300" lvl="2" indent="-342900">
              <a:buFont typeface="Arial" panose="020B0604020202020204" pitchFamily="34" charset="0"/>
              <a:buChar char="•"/>
            </a:pPr>
            <a:r>
              <a:rPr lang="da-DK" dirty="0"/>
              <a:t>Indstillinger skal ikke indeholde beløb – beløb aftales v. forhandlingen</a:t>
            </a:r>
          </a:p>
          <a:p>
            <a:pPr marL="1257300" lvl="2" indent="-342900">
              <a:buFont typeface="Arial" panose="020B0604020202020204" pitchFamily="34" charset="0"/>
              <a:buChar char="•"/>
            </a:pPr>
            <a:r>
              <a:rPr lang="da-DK" dirty="0"/>
              <a:t>Forhandlingsreferat beskriver, hvad der </a:t>
            </a:r>
            <a:r>
              <a:rPr lang="da-DK"/>
              <a:t>er aftalt</a:t>
            </a:r>
            <a:endParaRPr lang="da-DK" dirty="0"/>
          </a:p>
          <a:p>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73890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7A46A-E394-B940-241A-F190536FF9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7D836-F1A7-EA57-8A6C-50A012AE8387}"/>
              </a:ext>
            </a:extLst>
          </p:cNvPr>
          <p:cNvSpPr>
            <a:spLocks noGrp="1"/>
          </p:cNvSpPr>
          <p:nvPr>
            <p:ph type="title"/>
          </p:nvPr>
        </p:nvSpPr>
        <p:spPr/>
        <p:txBody>
          <a:bodyPr>
            <a:normAutofit/>
          </a:bodyPr>
          <a:lstStyle/>
          <a:p>
            <a:r>
              <a:rPr lang="da-DK" b="1" dirty="0">
                <a:effectLst>
                  <a:outerShdw blurRad="38100" dist="38100" dir="2700000" algn="tl">
                    <a:srgbClr val="000000">
                      <a:alpha val="43137"/>
                    </a:srgbClr>
                  </a:outerShdw>
                </a:effectLst>
              </a:rPr>
              <a:t>Status på decentrale aftaler</a:t>
            </a:r>
          </a:p>
        </p:txBody>
      </p:sp>
      <p:sp>
        <p:nvSpPr>
          <p:cNvPr id="3" name="Pladsholder til indhold 2">
            <a:extLst>
              <a:ext uri="{FF2B5EF4-FFF2-40B4-BE49-F238E27FC236}">
                <a16:creationId xmlns:a16="http://schemas.microsoft.com/office/drawing/2014/main" id="{57118F1E-6970-B8C8-5CF4-810AEE7FE1A8}"/>
              </a:ext>
            </a:extLst>
          </p:cNvPr>
          <p:cNvSpPr>
            <a:spLocks noGrp="1"/>
          </p:cNvSpPr>
          <p:nvPr>
            <p:ph idx="1"/>
          </p:nvPr>
        </p:nvSpPr>
        <p:spPr/>
        <p:txBody>
          <a:bodyPr>
            <a:normAutofit/>
          </a:bodyPr>
          <a:lstStyle/>
          <a:p>
            <a:pPr algn="ctr">
              <a:buNone/>
            </a:pPr>
            <a:endParaRPr lang="da-DK" sz="2500" dirty="0">
              <a:effectLst/>
              <a:latin typeface="Aptos" panose="020B0004020202020204" pitchFamily="34" charset="0"/>
              <a:ea typeface="Calibri" panose="020F0502020204030204" pitchFamily="34" charset="0"/>
              <a:cs typeface="Aptos" panose="020B0004020202020204" pitchFamily="34" charset="0"/>
            </a:endParaRPr>
          </a:p>
          <a:p>
            <a:pPr algn="ctr">
              <a:buNone/>
            </a:pPr>
            <a:endParaRPr lang="da-DK" sz="2500" dirty="0">
              <a:latin typeface="Aptos" panose="020B0004020202020204" pitchFamily="34" charset="0"/>
              <a:ea typeface="Calibri" panose="020F0502020204030204" pitchFamily="34" charset="0"/>
              <a:cs typeface="Aptos" panose="020B0004020202020204" pitchFamily="34" charset="0"/>
            </a:endParaRPr>
          </a:p>
          <a:p>
            <a:pPr algn="ctr">
              <a:buNone/>
            </a:pPr>
            <a:endParaRPr lang="da-DK" sz="3500" dirty="0">
              <a:effectLst/>
              <a:latin typeface="Aptos" panose="020B0004020202020204" pitchFamily="34" charset="0"/>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330FB110-1800-B414-786C-175C3BCE5D80}"/>
              </a:ext>
            </a:extLst>
          </p:cNvPr>
          <p:cNvPicPr>
            <a:picLocks noChangeAspect="1"/>
          </p:cNvPicPr>
          <p:nvPr/>
        </p:nvPicPr>
        <p:blipFill>
          <a:blip r:embed="rId3"/>
          <a:stretch>
            <a:fillRect/>
          </a:stretch>
        </p:blipFill>
        <p:spPr>
          <a:xfrm>
            <a:off x="10220057" y="230188"/>
            <a:ext cx="1359526" cy="1359526"/>
          </a:xfrm>
          <a:prstGeom prst="rect">
            <a:avLst/>
          </a:prstGeom>
        </p:spPr>
      </p:pic>
      <p:sp>
        <p:nvSpPr>
          <p:cNvPr id="5" name="Tekstfelt 4">
            <a:extLst>
              <a:ext uri="{FF2B5EF4-FFF2-40B4-BE49-F238E27FC236}">
                <a16:creationId xmlns:a16="http://schemas.microsoft.com/office/drawing/2014/main" id="{8C03CE1C-5C4A-009A-8C4D-F84252A1DCBE}"/>
              </a:ext>
            </a:extLst>
          </p:cNvPr>
          <p:cNvSpPr txBox="1"/>
          <p:nvPr/>
        </p:nvSpPr>
        <p:spPr>
          <a:xfrm>
            <a:off x="838200" y="1825625"/>
            <a:ext cx="10515600" cy="2031325"/>
          </a:xfrm>
          <a:prstGeom prst="rect">
            <a:avLst/>
          </a:prstGeom>
          <a:noFill/>
        </p:spPr>
        <p:txBody>
          <a:bodyPr wrap="square" rtlCol="0">
            <a:spAutoFit/>
          </a:bodyPr>
          <a:lstStyle/>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Forhandlingsforløb frem mod OK26</a:t>
            </a:r>
          </a:p>
          <a:p>
            <a:pPr marL="285750" indent="-285750">
              <a:buFont typeface="Arial" panose="020B0604020202020204" pitchFamily="34" charset="0"/>
              <a:buChar char="•"/>
            </a:pPr>
            <a:r>
              <a:rPr lang="da-DK" dirty="0"/>
              <a:t>Aftaler  på eftervirkning</a:t>
            </a:r>
          </a:p>
          <a:p>
            <a:pPr marL="285750" indent="-285750">
              <a:buFont typeface="Arial" panose="020B0604020202020204" pitchFamily="34" charset="0"/>
              <a:buChar char="•"/>
            </a:pPr>
            <a:r>
              <a:rPr lang="da-DK" dirty="0"/>
              <a:t>Drøftelse af, hvad aftalerne skal understøtte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253843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AFF14-93A3-389D-173F-463C46E3AC8A}"/>
              </a:ext>
            </a:extLst>
          </p:cNvPr>
          <p:cNvSpPr>
            <a:spLocks noGrp="1"/>
          </p:cNvSpPr>
          <p:nvPr>
            <p:ph type="title"/>
          </p:nvPr>
        </p:nvSpPr>
        <p:spPr/>
        <p:txBody>
          <a:bodyPr/>
          <a:lstStyle/>
          <a:p>
            <a:r>
              <a:rPr lang="da-DK" dirty="0"/>
              <a:t>Anmodning om lønoplysninger i forbindelse med de lokale lønforhandlinger</a:t>
            </a:r>
          </a:p>
        </p:txBody>
      </p:sp>
      <p:sp>
        <p:nvSpPr>
          <p:cNvPr id="3" name="Pladsholder til indhold 2">
            <a:extLst>
              <a:ext uri="{FF2B5EF4-FFF2-40B4-BE49-F238E27FC236}">
                <a16:creationId xmlns:a16="http://schemas.microsoft.com/office/drawing/2014/main" id="{BDA4AC58-C836-9DE6-80F3-0C12CB509EA7}"/>
              </a:ext>
            </a:extLst>
          </p:cNvPr>
          <p:cNvSpPr>
            <a:spLocks noGrp="1"/>
          </p:cNvSpPr>
          <p:nvPr>
            <p:ph sz="half" idx="1"/>
          </p:nvPr>
        </p:nvSpPr>
        <p:spPr>
          <a:ln>
            <a:solidFill>
              <a:schemeClr val="tx1"/>
            </a:solidFill>
          </a:ln>
        </p:spPr>
        <p:txBody>
          <a:bodyPr>
            <a:normAutofit fontScale="85000" lnSpcReduction="20000"/>
          </a:bodyPr>
          <a:lstStyle/>
          <a:p>
            <a:pPr marL="0" lvl="0" indent="0">
              <a:lnSpc>
                <a:spcPct val="110000"/>
              </a:lnSpc>
              <a:spcBef>
                <a:spcPts val="0"/>
              </a:spcBef>
              <a:buSzPts val="1000"/>
              <a:buNone/>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Kære leder</a:t>
            </a:r>
          </a:p>
          <a:p>
            <a:pPr marL="0" lvl="0" indent="0">
              <a:lnSpc>
                <a:spcPct val="110000"/>
              </a:lnSpc>
              <a:spcBef>
                <a:spcPts val="0"/>
              </a:spcBef>
              <a:buSzPts val="1000"/>
              <a:buNone/>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Til brug for den </a:t>
            </a:r>
            <a:r>
              <a:rPr lang="da-DK" sz="1800" dirty="0">
                <a:latin typeface="Calibri" panose="020F0502020204030204" pitchFamily="34" charset="0"/>
                <a:ea typeface="Times New Roman" panose="02020603050405020304" pitchFamily="18" charset="0"/>
                <a:cs typeface="Aptos" panose="020B0004020202020204" pitchFamily="34" charset="0"/>
              </a:rPr>
              <a:t>årlige lønforhandling anmoder jeg hermed om at få tilsendt lønoplysninger for ansatte på overenskomst 5.60.01 og 1.61.01</a:t>
            </a:r>
            <a:endParaRPr lang="da-DK" sz="1800" dirty="0">
              <a:effectLst/>
              <a:latin typeface="Calibri" panose="020F0502020204030204" pitchFamily="34" charset="0"/>
              <a:ea typeface="Times New Roman" panose="02020603050405020304" pitchFamily="18"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Overenskomstområde</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Navn</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Stilling</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Stillingsgruppe </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Arbejdssted</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Beskæftigelsesgrad/lønbrøk</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Grundlønstrin</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Lokal løn (antal trin eller kr. i 00-niveau)</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Aftaletype: (centralt, decentral/forhåndsaftale, individuel)</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Løntype (funktionsløn, kvalifikationsløn, resultatløn)</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Tillægsnavnet - lønseddeloplysninger</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a:lnSpc>
                <a:spcPct val="110000"/>
              </a:lnSpc>
              <a:spcBef>
                <a:spcPts val="0"/>
              </a:spcBef>
              <a:buSzPts val="1000"/>
              <a:tabLst>
                <a:tab pos="457200" algn="l"/>
              </a:tabLst>
            </a:pPr>
            <a:r>
              <a:rPr lang="da-DK" sz="1800" dirty="0">
                <a:effectLst/>
                <a:latin typeface="Calibri" panose="020F0502020204030204" pitchFamily="34" charset="0"/>
                <a:ea typeface="Times New Roman" panose="02020603050405020304" pitchFamily="18" charset="0"/>
                <a:cs typeface="Aptos" panose="020B0004020202020204" pitchFamily="34" charset="0"/>
              </a:rPr>
              <a:t>Den faktiske månedlige kroneværdi af de enkelte løndele</a:t>
            </a:r>
            <a:endParaRPr lang="da-DK" sz="1800" dirty="0">
              <a:effectLst/>
              <a:latin typeface="Aptos" panose="020B0004020202020204" pitchFamily="34" charset="0"/>
              <a:ea typeface="Aptos" panose="020B0004020202020204" pitchFamily="34" charset="0"/>
              <a:cs typeface="Aptos" panose="020B0004020202020204" pitchFamily="34" charset="0"/>
            </a:endParaRPr>
          </a:p>
          <a:p>
            <a:endParaRPr lang="da-DK" dirty="0"/>
          </a:p>
        </p:txBody>
      </p:sp>
      <p:sp>
        <p:nvSpPr>
          <p:cNvPr id="7" name="Pladsholder til indhold 6">
            <a:extLst>
              <a:ext uri="{FF2B5EF4-FFF2-40B4-BE49-F238E27FC236}">
                <a16:creationId xmlns:a16="http://schemas.microsoft.com/office/drawing/2014/main" id="{8E6716B8-0E70-2B5B-AD8A-66E465F7C5EA}"/>
              </a:ext>
            </a:extLst>
          </p:cNvPr>
          <p:cNvSpPr>
            <a:spLocks noGrp="1"/>
          </p:cNvSpPr>
          <p:nvPr>
            <p:ph sz="half" idx="2"/>
          </p:nvPr>
        </p:nvSpPr>
        <p:spPr>
          <a:ln>
            <a:solidFill>
              <a:schemeClr val="tx1"/>
            </a:solidFill>
          </a:ln>
        </p:spPr>
        <p:txBody>
          <a:bodyPr>
            <a:normAutofit fontScale="85000" lnSpcReduction="20000"/>
          </a:bodyPr>
          <a:lstStyle/>
          <a:p>
            <a:pPr marL="0" indent="0">
              <a:buNone/>
            </a:pPr>
            <a:endParaRPr lang="da-DK" dirty="0"/>
          </a:p>
          <a:p>
            <a:pPr marL="0" indent="0">
              <a:buNone/>
            </a:pPr>
            <a:r>
              <a:rPr lang="da-DK" dirty="0"/>
              <a:t>Værktøjer</a:t>
            </a:r>
          </a:p>
          <a:p>
            <a:r>
              <a:rPr lang="da-DK" dirty="0"/>
              <a:t>Omregner til nutidskroner v. varige tillæg på LFS hjemmeside </a:t>
            </a:r>
          </a:p>
          <a:p>
            <a:pPr lvl="1"/>
            <a:r>
              <a:rPr lang="da-DK" dirty="0">
                <a:hlinkClick r:id="rId2"/>
              </a:rPr>
              <a:t>Lønberegner - omregning fra 00 til nutidskroner</a:t>
            </a:r>
            <a:endParaRPr lang="da-DK" dirty="0"/>
          </a:p>
          <a:p>
            <a:r>
              <a:rPr lang="da-DK" dirty="0"/>
              <a:t>Uenighedsreferat</a:t>
            </a:r>
          </a:p>
          <a:p>
            <a:pPr lvl="1"/>
            <a:r>
              <a:rPr lang="da-DK" sz="2200" dirty="0"/>
              <a:t>Deltagere og dato</a:t>
            </a:r>
          </a:p>
          <a:p>
            <a:pPr lvl="1"/>
            <a:r>
              <a:rPr lang="da-DK" sz="2200" dirty="0"/>
              <a:t>Hvad er der enighed og uenighed om</a:t>
            </a:r>
          </a:p>
          <a:p>
            <a:pPr lvl="1"/>
            <a:r>
              <a:rPr lang="da-DK" sz="2200" dirty="0"/>
              <a:t>Hvad har der været drøftet på mødet – kort og præcist</a:t>
            </a:r>
          </a:p>
          <a:p>
            <a:pPr lvl="1"/>
            <a:r>
              <a:rPr lang="da-DK" sz="2200" dirty="0"/>
              <a:t>Har der været drøftet andet end fremsatte krav</a:t>
            </a:r>
          </a:p>
          <a:p>
            <a:pPr lvl="1"/>
            <a:r>
              <a:rPr lang="da-DK" sz="2200" dirty="0"/>
              <a:t>Har det givet anledning til flere/færre krav</a:t>
            </a:r>
          </a:p>
          <a:p>
            <a:pPr lvl="1"/>
            <a:r>
              <a:rPr lang="da-DK" sz="2200" dirty="0"/>
              <a:t>LFS har skabelon</a:t>
            </a:r>
          </a:p>
          <a:p>
            <a:pPr lvl="1"/>
            <a:endParaRPr lang="da-DK" dirty="0"/>
          </a:p>
        </p:txBody>
      </p:sp>
      <p:sp>
        <p:nvSpPr>
          <p:cNvPr id="5" name="Pladsholder til sidefod 4">
            <a:extLst>
              <a:ext uri="{FF2B5EF4-FFF2-40B4-BE49-F238E27FC236}">
                <a16:creationId xmlns:a16="http://schemas.microsoft.com/office/drawing/2014/main" id="{A4CE06F2-BB64-D68D-6F13-9BECC5314F13}"/>
              </a:ext>
            </a:extLst>
          </p:cNvPr>
          <p:cNvSpPr>
            <a:spLocks noGrp="1"/>
          </p:cNvSpPr>
          <p:nvPr>
            <p:ph type="ftr" sz="quarter" idx="11"/>
          </p:nvPr>
        </p:nvSpPr>
        <p:spPr/>
        <p:txBody>
          <a:bodyPr/>
          <a:lstStyle/>
          <a:p>
            <a:endParaRPr lang="da-DK"/>
          </a:p>
        </p:txBody>
      </p:sp>
      <p:pic>
        <p:nvPicPr>
          <p:cNvPr id="6" name="Billede 1611533608">
            <a:extLst>
              <a:ext uri="{FF2B5EF4-FFF2-40B4-BE49-F238E27FC236}">
                <a16:creationId xmlns:a16="http://schemas.microsoft.com/office/drawing/2014/main" id="{7ADAD2CD-8B8A-AC20-A0A3-AC4194C93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85" y="5882731"/>
            <a:ext cx="3254829" cy="8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042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3289</TotalTime>
  <Words>2480</Words>
  <Application>Microsoft Office PowerPoint</Application>
  <PresentationFormat>Widescreen</PresentationFormat>
  <Paragraphs>337</Paragraphs>
  <Slides>31</Slides>
  <Notes>29</Notes>
  <HiddenSlides>0</HiddenSlides>
  <MMClips>0</MMClips>
  <ScaleCrop>false</ScaleCrop>
  <HeadingPairs>
    <vt:vector size="6" baseType="variant">
      <vt:variant>
        <vt:lpstr>Benyttede skrifttyper</vt:lpstr>
      </vt:variant>
      <vt:variant>
        <vt:i4>7</vt:i4>
      </vt:variant>
      <vt:variant>
        <vt:lpstr>Tema</vt:lpstr>
      </vt:variant>
      <vt:variant>
        <vt:i4>3</vt:i4>
      </vt:variant>
      <vt:variant>
        <vt:lpstr>Slidetitler</vt:lpstr>
      </vt:variant>
      <vt:variant>
        <vt:i4>31</vt:i4>
      </vt:variant>
    </vt:vector>
  </HeadingPairs>
  <TitlesOfParts>
    <vt:vector size="41" baseType="lpstr">
      <vt:lpstr>Aptos</vt:lpstr>
      <vt:lpstr>Aptos Display</vt:lpstr>
      <vt:lpstr>Arial</vt:lpstr>
      <vt:lpstr>Boldoa</vt:lpstr>
      <vt:lpstr>Calibri</vt:lpstr>
      <vt:lpstr>Rajdhani Bold</vt:lpstr>
      <vt:lpstr>Rajdhani Medium</vt:lpstr>
      <vt:lpstr>Office-tema</vt:lpstr>
      <vt:lpstr>Office-tema</vt:lpstr>
      <vt:lpstr>Office Theme</vt:lpstr>
      <vt:lpstr>PowerPoint-præsentation</vt:lpstr>
      <vt:lpstr>PowerPoint-præsentation</vt:lpstr>
      <vt:lpstr>Fællestillidsrepræsentanter almen</vt:lpstr>
      <vt:lpstr>PowerPoint-præsentation</vt:lpstr>
      <vt:lpstr>PowerPoint-præsentation</vt:lpstr>
      <vt:lpstr>Status på lønforhandling/lønpolitikker</vt:lpstr>
      <vt:lpstr>Status på lønforhandling/lønpolitikker</vt:lpstr>
      <vt:lpstr>Status på decentrale aftaler</vt:lpstr>
      <vt:lpstr>Anmodning om lønoplysninger i forbindelse med de lokale lønforhandlinger</vt:lpstr>
      <vt:lpstr>PowerPoint-præsentation</vt:lpstr>
      <vt:lpstr>Status på arbejdet med løn</vt:lpstr>
      <vt:lpstr>PowerPoint-præsentation</vt:lpstr>
      <vt:lpstr>PowerPoint-præsentation</vt:lpstr>
      <vt:lpstr>PowerPoint-præsentation</vt:lpstr>
      <vt:lpstr>Opsamling på gruppearbejde </vt:lpstr>
      <vt:lpstr>PowerPoint-præsentation</vt:lpstr>
      <vt:lpstr>Frister inden 1. oktober 2025</vt:lpstr>
      <vt:lpstr>Ændring i fritvalgstillæg </vt:lpstr>
      <vt:lpstr>PowerPoint-præsentation</vt:lpstr>
      <vt:lpstr>PowerPoint-præsentation</vt:lpstr>
      <vt:lpstr>PowerPoint-præsentation</vt:lpstr>
      <vt:lpstr>PowerPoint-præsentation</vt:lpstr>
      <vt:lpstr>PowerPoint-præsentation</vt:lpstr>
      <vt:lpstr>PowerPoint-præsentation</vt:lpstr>
      <vt:lpstr>FTR-Valg</vt:lpstr>
      <vt:lpstr>Invitation til frokostmøde d. 8.10. kl. 12.30-15.00 </vt:lpstr>
      <vt:lpstr>TRIO-stormøde  </vt:lpstr>
      <vt:lpstr>Fem område bliver til fire i 2026   </vt:lpstr>
      <vt:lpstr>løntrin til nyuddannede pædagoger </vt:lpstr>
      <vt:lpstr>Har I noget I vil dele på falderebet? </vt:lpstr>
      <vt:lpstr>FARVEL OG 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Porse</dc:creator>
  <cp:lastModifiedBy>Michala Toftager Bovien</cp:lastModifiedBy>
  <cp:revision>61</cp:revision>
  <cp:lastPrinted>2025-05-28T07:28:36Z</cp:lastPrinted>
  <dcterms:created xsi:type="dcterms:W3CDTF">2025-03-21T11:59:05Z</dcterms:created>
  <dcterms:modified xsi:type="dcterms:W3CDTF">2025-09-09T06:23:31Z</dcterms:modified>
</cp:coreProperties>
</file>